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87" r:id="rId5"/>
    <p:sldId id="257" r:id="rId6"/>
    <p:sldId id="264" r:id="rId7"/>
    <p:sldId id="288" r:id="rId8"/>
    <p:sldId id="289" r:id="rId9"/>
    <p:sldId id="263" r:id="rId10"/>
    <p:sldId id="1566" r:id="rId11"/>
    <p:sldId id="1205" r:id="rId12"/>
    <p:sldId id="1564" r:id="rId13"/>
    <p:sldId id="1565" r:id="rId14"/>
    <p:sldId id="1548" r:id="rId15"/>
    <p:sldId id="1563" r:id="rId16"/>
    <p:sldId id="259" r:id="rId17"/>
    <p:sldId id="258" r:id="rId18"/>
    <p:sldId id="260" r:id="rId19"/>
    <p:sldId id="256" r:id="rId20"/>
    <p:sldId id="261" r:id="rId21"/>
    <p:sldId id="26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Knoll" initials="JK" lastIdx="1" clrIdx="0">
    <p:extLst>
      <p:ext uri="{19B8F6BF-5375-455C-9EA6-DF929625EA0E}">
        <p15:presenceInfo xmlns:p15="http://schemas.microsoft.com/office/powerpoint/2012/main" userId="S::jknoll@childhood.org.au::13d6fb8f-7444-4da3-a76e-627c47689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22032"/>
    <a:srgbClr val="F26829"/>
    <a:srgbClr val="FED103"/>
    <a:srgbClr val="ED7D31"/>
    <a:srgbClr val="FDBB30"/>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77CE7-5220-4829-9812-03A39247F8F7}" v="9" dt="2024-01-14T22:56:37.8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5215" autoAdjust="0"/>
  </p:normalViewPr>
  <p:slideViewPr>
    <p:cSldViewPr snapToGrid="0">
      <p:cViewPr varScale="1">
        <p:scale>
          <a:sx n="86" d="100"/>
          <a:sy n="86" d="100"/>
        </p:scale>
        <p:origin x="144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Knoll" userId="13d6fb8f-7444-4da3-a76e-627c47689971" providerId="ADAL" clId="{EF477CE7-5220-4829-9812-03A39247F8F7}"/>
    <pc:docChg chg="custSel addSld modSld sldOrd">
      <pc:chgData name="Jennifer Knoll" userId="13d6fb8f-7444-4da3-a76e-627c47689971" providerId="ADAL" clId="{EF477CE7-5220-4829-9812-03A39247F8F7}" dt="2024-01-14T23:00:44.677" v="78" actId="207"/>
      <pc:docMkLst>
        <pc:docMk/>
      </pc:docMkLst>
      <pc:sldChg chg="modNotesTx">
        <pc:chgData name="Jennifer Knoll" userId="13d6fb8f-7444-4da3-a76e-627c47689971" providerId="ADAL" clId="{EF477CE7-5220-4829-9812-03A39247F8F7}" dt="2024-01-14T22:59:06.928" v="62"/>
        <pc:sldMkLst>
          <pc:docMk/>
          <pc:sldMk cId="304295733" sldId="256"/>
        </pc:sldMkLst>
      </pc:sldChg>
      <pc:sldChg chg="modSp mod">
        <pc:chgData name="Jennifer Knoll" userId="13d6fb8f-7444-4da3-a76e-627c47689971" providerId="ADAL" clId="{EF477CE7-5220-4829-9812-03A39247F8F7}" dt="2024-01-14T22:54:45.102" v="21" actId="5793"/>
        <pc:sldMkLst>
          <pc:docMk/>
          <pc:sldMk cId="860135136" sldId="263"/>
        </pc:sldMkLst>
        <pc:spChg chg="mod">
          <ac:chgData name="Jennifer Knoll" userId="13d6fb8f-7444-4da3-a76e-627c47689971" providerId="ADAL" clId="{EF477CE7-5220-4829-9812-03A39247F8F7}" dt="2024-01-14T22:54:45.102" v="21" actId="5793"/>
          <ac:spMkLst>
            <pc:docMk/>
            <pc:sldMk cId="860135136" sldId="263"/>
            <ac:spMk id="3" creationId="{59DAB40D-B147-4315-C0EB-CC55585A92F5}"/>
          </ac:spMkLst>
        </pc:spChg>
      </pc:sldChg>
      <pc:sldChg chg="modSp mod">
        <pc:chgData name="Jennifer Knoll" userId="13d6fb8f-7444-4da3-a76e-627c47689971" providerId="ADAL" clId="{EF477CE7-5220-4829-9812-03A39247F8F7}" dt="2024-01-14T23:00:44.677" v="78" actId="207"/>
        <pc:sldMkLst>
          <pc:docMk/>
          <pc:sldMk cId="2180399524" sldId="287"/>
        </pc:sldMkLst>
        <pc:spChg chg="mod">
          <ac:chgData name="Jennifer Knoll" userId="13d6fb8f-7444-4da3-a76e-627c47689971" providerId="ADAL" clId="{EF477CE7-5220-4829-9812-03A39247F8F7}" dt="2024-01-14T23:00:44.677" v="78" actId="207"/>
          <ac:spMkLst>
            <pc:docMk/>
            <pc:sldMk cId="2180399524" sldId="287"/>
            <ac:spMk id="7" creationId="{305E2B37-8BE7-4738-82D5-B1ABAA71285A}"/>
          </ac:spMkLst>
        </pc:spChg>
      </pc:sldChg>
      <pc:sldChg chg="modNotesTx">
        <pc:chgData name="Jennifer Knoll" userId="13d6fb8f-7444-4da3-a76e-627c47689971" providerId="ADAL" clId="{EF477CE7-5220-4829-9812-03A39247F8F7}" dt="2024-01-14T22:57:43.549" v="59"/>
        <pc:sldMkLst>
          <pc:docMk/>
          <pc:sldMk cId="4201426742" sldId="1548"/>
        </pc:sldMkLst>
      </pc:sldChg>
      <pc:sldChg chg="modNotesTx">
        <pc:chgData name="Jennifer Knoll" userId="13d6fb8f-7444-4da3-a76e-627c47689971" providerId="ADAL" clId="{EF477CE7-5220-4829-9812-03A39247F8F7}" dt="2024-01-14T22:58:16.785" v="60"/>
        <pc:sldMkLst>
          <pc:docMk/>
          <pc:sldMk cId="783557867" sldId="1563"/>
        </pc:sldMkLst>
      </pc:sldChg>
      <pc:sldChg chg="addSp delSp modSp add mod ord">
        <pc:chgData name="Jennifer Knoll" userId="13d6fb8f-7444-4da3-a76e-627c47689971" providerId="ADAL" clId="{EF477CE7-5220-4829-9812-03A39247F8F7}" dt="2024-01-14T22:56:37.864" v="56" actId="1076"/>
        <pc:sldMkLst>
          <pc:docMk/>
          <pc:sldMk cId="332146386" sldId="1566"/>
        </pc:sldMkLst>
        <pc:spChg chg="del mod">
          <ac:chgData name="Jennifer Knoll" userId="13d6fb8f-7444-4da3-a76e-627c47689971" providerId="ADAL" clId="{EF477CE7-5220-4829-9812-03A39247F8F7}" dt="2024-01-14T22:55:31.496" v="27" actId="478"/>
          <ac:spMkLst>
            <pc:docMk/>
            <pc:sldMk cId="332146386" sldId="1566"/>
            <ac:spMk id="2" creationId="{B5E780B1-044A-4923-240E-05E5F7A25779}"/>
          </ac:spMkLst>
        </pc:spChg>
        <pc:spChg chg="mod">
          <ac:chgData name="Jennifer Knoll" userId="13d6fb8f-7444-4da3-a76e-627c47689971" providerId="ADAL" clId="{EF477CE7-5220-4829-9812-03A39247F8F7}" dt="2024-01-14T22:55:43.116" v="45" actId="20577"/>
          <ac:spMkLst>
            <pc:docMk/>
            <pc:sldMk cId="332146386" sldId="1566"/>
            <ac:spMk id="8" creationId="{F8792E70-B65D-1799-C597-DDF9E1251232}"/>
          </ac:spMkLst>
        </pc:spChg>
        <pc:picChg chg="ord">
          <ac:chgData name="Jennifer Knoll" userId="13d6fb8f-7444-4da3-a76e-627c47689971" providerId="ADAL" clId="{EF477CE7-5220-4829-9812-03A39247F8F7}" dt="2024-01-14T22:56:22.646" v="53" actId="167"/>
          <ac:picMkLst>
            <pc:docMk/>
            <pc:sldMk cId="332146386" sldId="1566"/>
            <ac:picMk id="3" creationId="{B829CA8E-B118-4081-B59E-2C152E820656}"/>
          </ac:picMkLst>
        </pc:picChg>
        <pc:picChg chg="del">
          <ac:chgData name="Jennifer Knoll" userId="13d6fb8f-7444-4da3-a76e-627c47689971" providerId="ADAL" clId="{EF477CE7-5220-4829-9812-03A39247F8F7}" dt="2024-01-14T22:55:26.180" v="25" actId="478"/>
          <ac:picMkLst>
            <pc:docMk/>
            <pc:sldMk cId="332146386" sldId="1566"/>
            <ac:picMk id="6" creationId="{B1E88459-4BC1-B7AE-0C43-E3717DACD9B4}"/>
          </ac:picMkLst>
        </pc:picChg>
        <pc:picChg chg="add mod">
          <ac:chgData name="Jennifer Knoll" userId="13d6fb8f-7444-4da3-a76e-627c47689971" providerId="ADAL" clId="{EF477CE7-5220-4829-9812-03A39247F8F7}" dt="2024-01-14T22:56:37.864" v="56" actId="1076"/>
          <ac:picMkLst>
            <pc:docMk/>
            <pc:sldMk cId="332146386" sldId="1566"/>
            <ac:picMk id="1026" creationId="{8E0FED38-590D-527A-F3D6-1416558C44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81D43-ACEB-4EC3-A3FC-17DEFD336449}" type="datetimeFigureOut">
              <a:rPr lang="en-AU" smtClean="0"/>
              <a:t>15/01/2024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A68850-78AA-4B2B-950C-2CBDF58CCE6C}" type="slidenum">
              <a:rPr lang="en-AU" smtClean="0"/>
              <a:t>‹#›</a:t>
            </a:fld>
            <a:endParaRPr lang="en-AU"/>
          </a:p>
        </p:txBody>
      </p:sp>
    </p:spTree>
    <p:extLst>
      <p:ext uri="{BB962C8B-B14F-4D97-AF65-F5344CB8AC3E}">
        <p14:creationId xmlns:p14="http://schemas.microsoft.com/office/powerpoint/2010/main" val="52714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effectLst/>
              </a:rPr>
              <a:t>This session will consider an understanding of how you can create an environment of safety, engagement and learning in your teaching sessions. This session will cover:</a:t>
            </a:r>
          </a:p>
          <a:p>
            <a:endParaRPr lang="en-AU" dirty="0">
              <a:effectLst/>
            </a:endParaRPr>
          </a:p>
          <a:p>
            <a:pPr>
              <a:buFont typeface="Arial" panose="020B0604020202020204" pitchFamily="34" charset="0"/>
              <a:buChar char="•"/>
            </a:pPr>
            <a:r>
              <a:rPr lang="en-AU" dirty="0">
                <a:effectLst/>
              </a:rPr>
              <a:t>Regulation - including the impact of trauma on self regulation; and what this means for students. This includes a brief introduction to Polyvagal Theory and the Window of Tolerance to help understand safety and threat.</a:t>
            </a:r>
          </a:p>
          <a:p>
            <a:pPr>
              <a:buFont typeface="Arial" panose="020B0604020202020204" pitchFamily="34" charset="0"/>
              <a:buChar char="•"/>
            </a:pPr>
            <a:r>
              <a:rPr lang="en-AU" dirty="0">
                <a:effectLst/>
              </a:rPr>
              <a:t>Co-regulation or relational regulation, what you can offer students.</a:t>
            </a:r>
          </a:p>
          <a:p>
            <a:pPr>
              <a:buFont typeface="Arial" panose="020B0604020202020204" pitchFamily="34" charset="0"/>
              <a:buChar char="•"/>
            </a:pPr>
            <a:r>
              <a:rPr lang="en-AU" dirty="0">
                <a:effectLst/>
              </a:rPr>
              <a:t>Classroom strategies - including body focussed activities, reliable relationships, safe ways for expression, repair and rupture, and how we can deepen belonging and connection.</a:t>
            </a:r>
          </a:p>
          <a:p>
            <a:br>
              <a:rPr lang="en-AU" dirty="0">
                <a:effectLst/>
              </a:rPr>
            </a:br>
            <a:endParaRPr lang="en-AU" dirty="0"/>
          </a:p>
        </p:txBody>
      </p:sp>
      <p:sp>
        <p:nvSpPr>
          <p:cNvPr id="4" name="Slide Number Placeholder 3"/>
          <p:cNvSpPr>
            <a:spLocks noGrp="1"/>
          </p:cNvSpPr>
          <p:nvPr>
            <p:ph type="sldNum" sz="quarter" idx="5"/>
          </p:nvPr>
        </p:nvSpPr>
        <p:spPr/>
        <p:txBody>
          <a:bodyPr/>
          <a:lstStyle/>
          <a:p>
            <a:fld id="{F8E24608-E2D3-4E33-8CAF-B28E61B074BD}" type="slidenum">
              <a:rPr lang="en-AU" smtClean="0"/>
              <a:t>1</a:t>
            </a:fld>
            <a:endParaRPr lang="en-AU"/>
          </a:p>
        </p:txBody>
      </p:sp>
    </p:spTree>
    <p:extLst>
      <p:ext uri="{BB962C8B-B14F-4D97-AF65-F5344CB8AC3E}">
        <p14:creationId xmlns:p14="http://schemas.microsoft.com/office/powerpoint/2010/main" val="352447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0"/>
              </a:spcBef>
              <a:spcAft>
                <a:spcPts val="1000"/>
              </a:spcAft>
            </a:pPr>
            <a:r>
              <a:rPr lang="en-AU" sz="1200" dirty="0">
                <a:latin typeface="Helvetica"/>
                <a:cs typeface="Helvetica"/>
              </a:rPr>
              <a:t>Safety is perceived psychologically and experienced physiologically.</a:t>
            </a:r>
          </a:p>
          <a:p>
            <a:pPr>
              <a:lnSpc>
                <a:spcPct val="110000"/>
              </a:lnSpc>
              <a:spcBef>
                <a:spcPts val="0"/>
              </a:spcBef>
              <a:spcAft>
                <a:spcPts val="1000"/>
              </a:spcAft>
            </a:pPr>
            <a:r>
              <a:rPr lang="en-AU" sz="1200" dirty="0">
                <a:latin typeface="Helvetica"/>
                <a:cs typeface="Helvetica"/>
              </a:rPr>
              <a:t>Safety incorporated into all school relationships as a source of both physiological  and psychological regulation facilitates developmental growth and restoration. </a:t>
            </a:r>
            <a:endParaRPr lang="en-AU" sz="1200" dirty="0">
              <a:cs typeface="Helvetica"/>
            </a:endParaRPr>
          </a:p>
          <a:p>
            <a:pPr>
              <a:lnSpc>
                <a:spcPct val="110000"/>
              </a:lnSpc>
              <a:spcBef>
                <a:spcPts val="0"/>
              </a:spcBef>
              <a:spcAft>
                <a:spcPts val="1000"/>
              </a:spcAft>
            </a:pPr>
            <a:r>
              <a:rPr lang="en-AU" sz="1200" dirty="0">
                <a:effectLst/>
                <a:latin typeface="HelveticaNeueLT Pro 45 Lt"/>
                <a:ea typeface="Calibri" panose="020F0502020204030204" pitchFamily="34" charset="0"/>
              </a:rPr>
              <a:t>“</a:t>
            </a:r>
            <a:r>
              <a:rPr lang="en-AU" sz="1200" dirty="0">
                <a:effectLst/>
                <a:latin typeface="Helvetica"/>
                <a:ea typeface="Calibri" panose="020F0502020204030204" pitchFamily="34" charset="0"/>
                <a:cs typeface="Helvetica"/>
              </a:rPr>
              <a:t>To fulfill our biological imperative of connectedness, our personal agenda needs to be directed towards making individuals feel safe.”</a:t>
            </a:r>
            <a:r>
              <a:rPr lang="en-AU" sz="1200" dirty="0">
                <a:latin typeface="Helvetica"/>
                <a:ea typeface="Calibri" panose="020F0502020204030204" pitchFamily="34" charset="0"/>
                <a:cs typeface="Helvetica"/>
              </a:rPr>
              <a:t> </a:t>
            </a:r>
            <a:r>
              <a:rPr lang="en-AU" sz="1200" dirty="0">
                <a:effectLst/>
                <a:latin typeface="Helvetica"/>
                <a:ea typeface="Calibri" panose="020F0502020204030204" pitchFamily="34" charset="0"/>
                <a:cs typeface="Helvetica"/>
              </a:rPr>
              <a:t> (Porges</a:t>
            </a:r>
            <a:r>
              <a:rPr lang="en-AU" sz="1200" dirty="0">
                <a:latin typeface="Helvetica"/>
                <a:ea typeface="Calibri" panose="020F0502020204030204" pitchFamily="34" charset="0"/>
                <a:cs typeface="Helvetica"/>
              </a:rPr>
              <a:t>, 2011</a:t>
            </a:r>
            <a:r>
              <a:rPr lang="en-AU" sz="1200" dirty="0">
                <a:effectLst/>
                <a:latin typeface="Helvetica"/>
                <a:ea typeface="Calibri" panose="020F0502020204030204" pitchFamily="34" charset="0"/>
                <a:cs typeface="Helvetica"/>
              </a:rPr>
              <a:t>)</a:t>
            </a:r>
          </a:p>
          <a:p>
            <a:pPr>
              <a:lnSpc>
                <a:spcPct val="110000"/>
              </a:lnSpc>
              <a:spcBef>
                <a:spcPts val="0"/>
              </a:spcBef>
              <a:spcAft>
                <a:spcPts val="1000"/>
              </a:spcAft>
            </a:pPr>
            <a:endParaRPr lang="en-AU" sz="1200" dirty="0">
              <a:effectLst/>
              <a:latin typeface="Helvetica"/>
              <a:ea typeface="Calibri" panose="020F0502020204030204" pitchFamily="34" charset="0"/>
              <a:cs typeface="Helvetica"/>
            </a:endParaRPr>
          </a:p>
          <a:p>
            <a:pPr>
              <a:lnSpc>
                <a:spcPct val="110000"/>
              </a:lnSpc>
              <a:spcBef>
                <a:spcPts val="0"/>
              </a:spcBef>
              <a:spcAft>
                <a:spcPts val="1000"/>
              </a:spcAft>
            </a:pPr>
            <a:r>
              <a:rPr lang="en-AU" sz="1200" dirty="0">
                <a:effectLst/>
                <a:latin typeface="Helvetica"/>
                <a:ea typeface="Calibri" panose="020F0502020204030204" pitchFamily="34" charset="0"/>
                <a:cs typeface="Helvetica"/>
              </a:rPr>
              <a:t>The </a:t>
            </a:r>
            <a:r>
              <a:rPr lang="en-AU" sz="1200" dirty="0" err="1">
                <a:effectLst/>
                <a:latin typeface="Helvetica"/>
                <a:ea typeface="Calibri" panose="020F0502020204030204" pitchFamily="34" charset="0"/>
                <a:cs typeface="Helvetica"/>
              </a:rPr>
              <a:t>wasy</a:t>
            </a:r>
            <a:r>
              <a:rPr lang="en-AU" sz="1200" dirty="0">
                <a:effectLst/>
                <a:latin typeface="Helvetica"/>
                <a:ea typeface="Calibri" panose="020F0502020204030204" pitchFamily="34" charset="0"/>
                <a:cs typeface="Helvetica"/>
              </a:rPr>
              <a:t> we understand safety is through Regulation theory- the presence of safety- regulation the lack of safety –dysregulation </a:t>
            </a:r>
            <a:endParaRPr lang="en-AU" dirty="0">
              <a:effectLst/>
              <a:latin typeface="Helvetica"/>
              <a:ea typeface="Calibri" panose="020F0502020204030204" pitchFamily="34" charset="0"/>
              <a:cs typeface="Helvetica"/>
            </a:endParaRPr>
          </a:p>
          <a:p>
            <a:endParaRPr lang="en-AU" dirty="0"/>
          </a:p>
        </p:txBody>
      </p:sp>
      <p:sp>
        <p:nvSpPr>
          <p:cNvPr id="4" name="Slide Number Placeholder 3"/>
          <p:cNvSpPr>
            <a:spLocks noGrp="1"/>
          </p:cNvSpPr>
          <p:nvPr>
            <p:ph type="sldNum" sz="quarter" idx="5"/>
          </p:nvPr>
        </p:nvSpPr>
        <p:spPr/>
        <p:txBody>
          <a:bodyPr/>
          <a:lstStyle/>
          <a:p>
            <a:fld id="{8FA68850-78AA-4B2B-950C-2CBDF58CCE6C}" type="slidenum">
              <a:rPr lang="en-AU" smtClean="0"/>
              <a:t>6</a:t>
            </a:fld>
            <a:endParaRPr lang="en-AU"/>
          </a:p>
        </p:txBody>
      </p:sp>
    </p:spTree>
    <p:extLst>
      <p:ext uri="{BB962C8B-B14F-4D97-AF65-F5344CB8AC3E}">
        <p14:creationId xmlns:p14="http://schemas.microsoft.com/office/powerpoint/2010/main" val="259556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C4158131-4DD2-4CB1-9768-B2D0CA91E6AB}" type="slidenum">
              <a:rPr lang="en-AU" smtClean="0"/>
              <a:t>8</a:t>
            </a:fld>
            <a:endParaRPr lang="en-AU"/>
          </a:p>
        </p:txBody>
      </p:sp>
    </p:spTree>
    <p:extLst>
      <p:ext uri="{BB962C8B-B14F-4D97-AF65-F5344CB8AC3E}">
        <p14:creationId xmlns:p14="http://schemas.microsoft.com/office/powerpoint/2010/main" val="117863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Physiological: </a:t>
            </a:r>
            <a:r>
              <a:rPr lang="en-AU" dirty="0"/>
              <a:t>Regulation is about being connected to our physiological state in an integrated way that makes sense to us. </a:t>
            </a:r>
            <a:endParaRPr lang="en-US" dirty="0"/>
          </a:p>
          <a:p>
            <a:r>
              <a:rPr lang="en-AU" b="1" dirty="0"/>
              <a:t>Emotiona</a:t>
            </a:r>
            <a:r>
              <a:rPr lang="en-AU" dirty="0"/>
              <a:t>l Dan Seigel states The minds ability to regulate emotional processes is essentially the ability of the brain to modulate the flow of arousal and activation throughout its circuits.</a:t>
            </a:r>
            <a:endParaRPr lang="en-AU" dirty="0">
              <a:cs typeface="Calibri"/>
            </a:endParaRPr>
          </a:p>
          <a:p>
            <a:r>
              <a:rPr lang="en-AU" b="1" dirty="0"/>
              <a:t>Relational: </a:t>
            </a:r>
            <a:r>
              <a:rPr lang="en-AU" dirty="0"/>
              <a:t>as Dan Seigel states: how we experience the world, relate to others, and find meaning in life are dependent upon how we have come to regulate our physical state and emotions.</a:t>
            </a:r>
            <a:endParaRPr lang="en-AU" dirty="0">
              <a:cs typeface="Calibri"/>
            </a:endParaRPr>
          </a:p>
          <a:p>
            <a:r>
              <a:rPr lang="en-AU" b="1" dirty="0"/>
              <a:t>Cognitive</a:t>
            </a:r>
            <a:r>
              <a:rPr lang="en-AU" dirty="0"/>
              <a:t>: as we mentioned previously in order to learn we need to be in a space where our mind and body feels safe in order to engage, learn, store information and explore concepts. We also know that the left side of the brain where our focus on language, reading and writing is a key focus, exhausts children without the necessary balance of right-side relational, play-based creative experiences. You may have utilised brain breaks in your practice already as a way of re-engaging students.</a:t>
            </a:r>
            <a:endParaRPr lang="en-AU" dirty="0">
              <a:cs typeface="Calibri"/>
            </a:endParaRPr>
          </a:p>
          <a:p>
            <a:endParaRPr lang="en-AU" dirty="0"/>
          </a:p>
        </p:txBody>
      </p:sp>
      <p:sp>
        <p:nvSpPr>
          <p:cNvPr id="4" name="Slide Number Placeholder 3"/>
          <p:cNvSpPr>
            <a:spLocks noGrp="1"/>
          </p:cNvSpPr>
          <p:nvPr>
            <p:ph type="sldNum" sz="quarter" idx="5"/>
          </p:nvPr>
        </p:nvSpPr>
        <p:spPr/>
        <p:txBody>
          <a:bodyPr/>
          <a:lstStyle/>
          <a:p>
            <a:fld id="{8FA68850-78AA-4B2B-950C-2CBDF58CCE6C}" type="slidenum">
              <a:rPr lang="en-AU" smtClean="0"/>
              <a:t>9</a:t>
            </a:fld>
            <a:endParaRPr lang="en-AU"/>
          </a:p>
        </p:txBody>
      </p:sp>
    </p:spTree>
    <p:extLst>
      <p:ext uri="{BB962C8B-B14F-4D97-AF65-F5344CB8AC3E}">
        <p14:creationId xmlns:p14="http://schemas.microsoft.com/office/powerpoint/2010/main" val="1857244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ability to tolerate sensations, situations and distress, and form appropriate responses.</a:t>
            </a:r>
            <a:r>
              <a:rPr lang="en-US" dirty="0"/>
              <a:t>  CONTINOUS MOVEMENT OF OFFERINGS FROM RELATIONSHIP. How do teachers monitor, hold, noticing, </a:t>
            </a:r>
          </a:p>
          <a:p>
            <a:endParaRPr lang="en-US" dirty="0"/>
          </a:p>
          <a:p>
            <a:r>
              <a:rPr lang="en-US" dirty="0"/>
              <a:t>The importance of self-regulation is most readily observed in the consequences of its absence…</a:t>
            </a:r>
          </a:p>
          <a:p>
            <a:endParaRPr lang="en-US" dirty="0"/>
          </a:p>
          <a:p>
            <a:r>
              <a:rPr lang="en-US" dirty="0"/>
              <a:t>Skill-based construct – skills, abilities, capacities</a:t>
            </a:r>
          </a:p>
          <a:p>
            <a:r>
              <a:rPr lang="en-US" dirty="0"/>
              <a:t>Includes skills such</a:t>
            </a:r>
            <a:r>
              <a:rPr lang="en-US" baseline="0" dirty="0"/>
              <a:t> as: </a:t>
            </a:r>
          </a:p>
          <a:p>
            <a:r>
              <a:rPr lang="en-US" baseline="0" dirty="0"/>
              <a:t>Being able to inhibit first responses</a:t>
            </a:r>
          </a:p>
          <a:p>
            <a:r>
              <a:rPr lang="en-US" baseline="0" dirty="0"/>
              <a:t>Resist interference from irrelevant stimuli</a:t>
            </a:r>
          </a:p>
          <a:p>
            <a:r>
              <a:rPr lang="en-US" baseline="0" dirty="0"/>
              <a:t>Persist with necessary tasks even when we don’t enjoy them</a:t>
            </a:r>
          </a:p>
          <a:p>
            <a:endParaRPr lang="en-US" baseline="0" dirty="0"/>
          </a:p>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Trauma sensitive schools checklist </a:t>
            </a:r>
            <a:r>
              <a:rPr lang="en-AU" dirty="0" err="1"/>
              <a:t>defn</a:t>
            </a:r>
            <a:r>
              <a:rPr lang="en-AU" dirty="0"/>
              <a:t>: “A trauma-sensitive school is a safe and respectful environment that enables students to build caring relationships with adults and peers, self-regulate their emotions and behaviours, and succeed academically, while supporting their physical health and well-being.”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377" rtl="0" eaLnBrk="1" fontAlgn="auto" latinLnBrk="0" hangingPunct="1">
              <a:lnSpc>
                <a:spcPct val="100000"/>
              </a:lnSpc>
              <a:spcBef>
                <a:spcPts val="0"/>
              </a:spcBef>
              <a:spcAft>
                <a:spcPts val="0"/>
              </a:spcAft>
              <a:buClrTx/>
              <a:buSzTx/>
              <a:buFontTx/>
              <a:buNone/>
              <a:tabLst/>
              <a:defRPr/>
            </a:pPr>
            <a:r>
              <a:rPr lang="en-AU" dirty="0"/>
              <a:t>(Lesley University Centre for Special Education, and the Trauma and Learning Policy Initiative of Massachusetts Advocates for Children, and the Legal Services Centre of Harvard Law School). </a:t>
            </a:r>
          </a:p>
          <a:p>
            <a:endParaRPr lang="en-US" baseline="0" dirty="0"/>
          </a:p>
          <a:p>
            <a:endParaRPr lang="en-US" baseline="0" dirty="0"/>
          </a:p>
          <a:p>
            <a:endParaRPr lang="en-AU" dirty="0"/>
          </a:p>
          <a:p>
            <a:endParaRPr lang="en-AU" dirty="0"/>
          </a:p>
        </p:txBody>
      </p:sp>
      <p:sp>
        <p:nvSpPr>
          <p:cNvPr id="4" name="Slide Number Placeholder 3"/>
          <p:cNvSpPr>
            <a:spLocks noGrp="1"/>
          </p:cNvSpPr>
          <p:nvPr>
            <p:ph type="sldNum" sz="quarter" idx="5"/>
          </p:nvPr>
        </p:nvSpPr>
        <p:spPr/>
        <p:txBody>
          <a:bodyPr/>
          <a:lstStyle/>
          <a:p>
            <a:fld id="{8FA68850-78AA-4B2B-950C-2CBDF58CCE6C}" type="slidenum">
              <a:rPr lang="en-AU" smtClean="0"/>
              <a:t>10</a:t>
            </a:fld>
            <a:endParaRPr lang="en-AU"/>
          </a:p>
        </p:txBody>
      </p:sp>
    </p:spTree>
    <p:extLst>
      <p:ext uri="{BB962C8B-B14F-4D97-AF65-F5344CB8AC3E}">
        <p14:creationId xmlns:p14="http://schemas.microsoft.com/office/powerpoint/2010/main" val="2994002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(Previous Slide 12)</a:t>
            </a:r>
          </a:p>
          <a:p>
            <a:endParaRPr lang="en-AU" dirty="0"/>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The discussion around dysregulation is an important one in terms of its reframe and how we consider how it has become terminology that decontextualises a child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Dysregulation is a child using protective mechanisms to help them to cope under duress. It has become understood and viewed as “behaviour’ in children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ie</a:t>
            </a:r>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 child is responsible for becoming regulated and then they can exhibit self regulatory states independently. There are many ways that we respond to and manage behaviours that does not consider the frame we are discussing today</a:t>
            </a:r>
          </a:p>
          <a:p>
            <a:endPar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It is the impact of their past experiences unique to them</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It reflects the reasons for the behaviour and the narrative that becomes reinforced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Self reliant adaptive states emerge as ways of attempting to establish safety when this is not available. Dysregulation is experienced in these states but it is not a choice or deliberate behaviour</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Dysregulation is the search for comfort, the attempt to seek safety</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It is the impact of their past experiences unique to them</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It reflects the reasons for the behaviour and the narrative that becomes reinforced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Self reliant adaptive states emerge as ways of attempting to establish safety when this is not available. Dysregulation is experienced in these states but it is not a choice or deliberate behaviour</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endParaRPr lang="en-AU" dirty="0"/>
          </a:p>
          <a:p>
            <a:endParaRPr lang="en-AU" dirty="0"/>
          </a:p>
          <a:p>
            <a:endParaRPr lang="en-AU" dirty="0"/>
          </a:p>
          <a:p>
            <a:endParaRPr lang="en-AU" dirty="0"/>
          </a:p>
          <a:p>
            <a:r>
              <a:rPr lang="en-AU" dirty="0" err="1"/>
              <a:t>Physiologigal</a:t>
            </a:r>
            <a:endParaRPr lang="en-AU" dirty="0"/>
          </a:p>
          <a:p>
            <a:r>
              <a:rPr lang="en-AU" dirty="0"/>
              <a:t>Relational</a:t>
            </a:r>
          </a:p>
          <a:p>
            <a:r>
              <a:rPr lang="en-AU" dirty="0"/>
              <a:t>Emotional</a:t>
            </a:r>
          </a:p>
          <a:p>
            <a:r>
              <a:rPr lang="en-AU" dirty="0"/>
              <a:t>Cognitive</a:t>
            </a:r>
          </a:p>
          <a:p>
            <a:endParaRPr lang="en-AU" dirty="0"/>
          </a:p>
          <a:p>
            <a:endParaRPr lang="en-AU" dirty="0"/>
          </a:p>
        </p:txBody>
      </p:sp>
      <p:sp>
        <p:nvSpPr>
          <p:cNvPr id="4" name="Slide Number Placeholder 3"/>
          <p:cNvSpPr>
            <a:spLocks noGrp="1"/>
          </p:cNvSpPr>
          <p:nvPr>
            <p:ph type="sldNum" sz="quarter" idx="5"/>
          </p:nvPr>
        </p:nvSpPr>
        <p:spPr/>
        <p:txBody>
          <a:bodyPr/>
          <a:lstStyle/>
          <a:p>
            <a:fld id="{91FAD00E-BEB6-441A-A3B4-06DD77C7B00C}" type="slidenum">
              <a:rPr lang="en-AU" smtClean="0"/>
              <a:t>11</a:t>
            </a:fld>
            <a:endParaRPr lang="en-AU"/>
          </a:p>
        </p:txBody>
      </p:sp>
    </p:spTree>
    <p:extLst>
      <p:ext uri="{BB962C8B-B14F-4D97-AF65-F5344CB8AC3E}">
        <p14:creationId xmlns:p14="http://schemas.microsoft.com/office/powerpoint/2010/main" val="400678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As a child begins to experience safety within their relationships a space is opened up where the </a:t>
            </a:r>
            <a:r>
              <a:rPr lang="en-AU" sz="1800" b="1"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childs</a:t>
            </a:r>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unmet relational needs originating in the past can re emerge and be seen and </a:t>
            </a:r>
            <a:r>
              <a:rPr lang="en-AU" sz="1800" b="1"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ackonowledged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The </a:t>
            </a:r>
            <a:r>
              <a:rPr lang="en-AU" sz="1800" b="1"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childs</a:t>
            </a:r>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self reliant adaptive states previously used to seek safety become less necessary. </a:t>
            </a:r>
            <a:r>
              <a:rPr lang="en-AU" sz="1800" b="1"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Ie</a:t>
            </a:r>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I don’t need to run away or shut down</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They learn that they can experience safety whilst exploring old unmet needs in a shared relational space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b="1"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“someone has arrived who can accept and tend to my needs”</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91FAD00E-BEB6-441A-A3B4-06DD77C7B00C}" type="slidenum">
              <a:rPr lang="en-AU" smtClean="0"/>
              <a:t>12</a:t>
            </a:fld>
            <a:endParaRPr lang="en-AU"/>
          </a:p>
        </p:txBody>
      </p:sp>
    </p:spTree>
    <p:extLst>
      <p:ext uri="{BB962C8B-B14F-4D97-AF65-F5344CB8AC3E}">
        <p14:creationId xmlns:p14="http://schemas.microsoft.com/office/powerpoint/2010/main" val="75144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As a child begins to experience safety within their relationships a space is opened up where the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childs</a:t>
            </a:r>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unmet relational needs originating in the past can re emerge and be seen and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ackonowledged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The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childs</a:t>
            </a:r>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self reliant adaptive states previously used to seek safety become less necessary.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Ie</a:t>
            </a:r>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I don’t need to run away or shut down</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They learn that they can experience safety whilst exploring old unmet needs in a shared relational space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“someone has arrived who can accept and tend to my needs”</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Re the concept of repair these are the things I generally say</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I would put this in somewhere around your discussion of relational co/ regulation</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Repair is an opening which enables a child to feel pleasure trust security. It provides an implicit belief and knowledge that problems can be overcome. It enables anticipation and a sense that cycles of repair are parallel and reciprocal</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 teacher knows how to bring us back together”</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8FA68850-78AA-4B2B-950C-2CBDF58CCE6C}" type="slidenum">
              <a:rPr lang="en-AU" smtClean="0"/>
              <a:t>15</a:t>
            </a:fld>
            <a:endParaRPr lang="en-AU"/>
          </a:p>
        </p:txBody>
      </p:sp>
    </p:spTree>
    <p:extLst>
      <p:ext uri="{BB962C8B-B14F-4D97-AF65-F5344CB8AC3E}">
        <p14:creationId xmlns:p14="http://schemas.microsoft.com/office/powerpoint/2010/main" val="3080719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What I also say in referencing </a:t>
            </a:r>
            <a:r>
              <a:rPr lang="en-AU" sz="1800" dirty="0" err="1">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Tronick</a:t>
            </a:r>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and repair</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Transition and change for children is “being asked to go from something well put together to something different”</a:t>
            </a: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link between change/ transition and relational rupture is really important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Children who have experienced trauma are well organised in their adaptions. Change requires them to dismantle their systems of organisation. They have to take apart something that is familiar, not knowing what the change will mean- what they are changing to. This is an experience of mess stress and disorganisation for a child</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What we see is their attempt to survive this through states that can cause rupture in relationships</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 </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sz="1800" dirty="0">
                <a:solidFill>
                  <a:srgbClr val="63666A"/>
                </a:solidFill>
                <a:effectLst/>
                <a:latin typeface="HelveticaNeueLT Pro 45 Lt" panose="020B0403020202020204" pitchFamily="34" charset="0"/>
                <a:ea typeface="Calibri" panose="020F0502020204030204" pitchFamily="34" charset="0"/>
                <a:cs typeface="Calibri" panose="020F0502020204030204" pitchFamily="34" charset="0"/>
              </a:rPr>
              <a:t>Repair is an experience that children can anticipate and rely upon when rupture becomes part of these change processes for children</a:t>
            </a:r>
            <a:endParaRPr lang="en-AU" sz="1800" dirty="0">
              <a:effectLst/>
              <a:latin typeface="Aptos" panose="020B0004020202020204" pitchFamily="34" charset="0"/>
              <a:ea typeface="Calibri" panose="020F0502020204030204" pitchFamily="34" charset="0"/>
              <a:cs typeface="Calibri" panose="020F0502020204030204" pitchFamily="34" charset="0"/>
            </a:endParaRPr>
          </a:p>
          <a:p>
            <a:r>
              <a:rPr lang="en-AU" dirty="0"/>
              <a:t>- - - </a:t>
            </a:r>
          </a:p>
          <a:p>
            <a:r>
              <a:rPr lang="en-AU" dirty="0"/>
              <a:t>- Repair is an opening which enables a child to feel pleasure trust and security. It provides an implicit belief and knowledge that problems can be overcome. Repair enables </a:t>
            </a:r>
            <a:r>
              <a:rPr lang="en-AU" dirty="0" err="1"/>
              <a:t>anticipationAll</a:t>
            </a:r>
            <a:r>
              <a:rPr lang="en-AU" dirty="0"/>
              <a:t> relationships experience instances of rupture. For children who have often had stressful relational experiences, it is a healing imperative that they witness an adult recognise the significance of repairing those ruptures on their behalf. Ed </a:t>
            </a:r>
            <a:r>
              <a:rPr lang="en-AU" dirty="0" err="1"/>
              <a:t>tronick</a:t>
            </a:r>
            <a:r>
              <a:rPr lang="en-AU" dirty="0"/>
              <a:t> provides more knowledge on the healing of rupture and repair.</a:t>
            </a:r>
            <a:endParaRPr lang="en-US" dirty="0"/>
          </a:p>
          <a:p>
            <a:r>
              <a:rPr lang="en-AU" dirty="0"/>
              <a:t>- Repair models experiences of relational mismatch transforming into positive feelings when people achieve a match</a:t>
            </a:r>
          </a:p>
          <a:p>
            <a:r>
              <a:rPr lang="en-AU" dirty="0" err="1"/>
              <a:t>Ie</a:t>
            </a:r>
            <a:r>
              <a:rPr lang="en-AU" dirty="0"/>
              <a:t>: principal comes to take over class and takes child out and do repair with them.</a:t>
            </a:r>
          </a:p>
          <a:p>
            <a:r>
              <a:rPr lang="en-AU" dirty="0" err="1"/>
              <a:t>Ie</a:t>
            </a:r>
            <a:r>
              <a:rPr lang="en-AU" dirty="0"/>
              <a:t>: utilising support staff to support large group time, as you facilitate individual connection times with students.</a:t>
            </a:r>
            <a:endParaRPr lang="en-AU" dirty="0">
              <a:cs typeface="Calibri" panose="020F0502020204030204"/>
            </a:endParaRPr>
          </a:p>
          <a:p>
            <a:endParaRPr lang="en-AU" dirty="0"/>
          </a:p>
        </p:txBody>
      </p:sp>
      <p:sp>
        <p:nvSpPr>
          <p:cNvPr id="4" name="Slide Number Placeholder 3"/>
          <p:cNvSpPr>
            <a:spLocks noGrp="1"/>
          </p:cNvSpPr>
          <p:nvPr>
            <p:ph type="sldNum" sz="quarter" idx="5"/>
          </p:nvPr>
        </p:nvSpPr>
        <p:spPr/>
        <p:txBody>
          <a:bodyPr/>
          <a:lstStyle/>
          <a:p>
            <a:fld id="{8FA68850-78AA-4B2B-950C-2CBDF58CCE6C}" type="slidenum">
              <a:rPr lang="en-AU" smtClean="0"/>
              <a:t>16</a:t>
            </a:fld>
            <a:endParaRPr lang="en-AU"/>
          </a:p>
        </p:txBody>
      </p:sp>
    </p:spTree>
    <p:extLst>
      <p:ext uri="{BB962C8B-B14F-4D97-AF65-F5344CB8AC3E}">
        <p14:creationId xmlns:p14="http://schemas.microsoft.com/office/powerpoint/2010/main" val="7047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08B0C-A06F-495A-830F-6D1E360855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34D2200-588B-4F23-BC65-40D892C2D2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E330AFF-FA2D-40BB-AC9F-2410BC14686F}"/>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00281410-F3B5-47CB-9FA4-9534D2E2526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B1BF916-ACB8-4B75-8F57-D4648A27E093}"/>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1669630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C072-F3F0-49F2-8D82-1C37C49A3CD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1347BCB-F073-41C7-A0F8-1AE2843304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4D92D13-EB1D-4B13-984D-8304D502DFCD}"/>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70E35FD6-E6B9-48A1-A9EA-716D3FFAA89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C38DA8-E863-437A-A601-2D3F8017D14E}"/>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3490250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83C6C5-C931-4FFC-9FD1-4644F35310A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29AEB3F-04BF-4822-B179-E9B1F3C66A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7D7AED3-5656-4081-BF5E-F982165A77A6}"/>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34A85D68-92A7-47C3-9B84-ECD0CAFA554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864D01-DF77-4150-BEDB-BA213EEB166C}"/>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62733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4F2E-D825-4B91-B1CC-93D3AE19533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5639B24-D0EF-40CD-B1EA-5893B09861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0E9F346-E77B-4840-8E6B-3D88601EDD65}"/>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1715D8A9-E44C-4EF4-B8F2-CE0784C73F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392461E-20BA-4C56-8902-7241C0A3AD71}"/>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24263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F2F6-2A39-4132-B65D-1F5C9BF7E6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77BABE20-3DB5-44A4-8409-8A27DE1A4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8E988B-D2DF-43B7-A095-C0D17906D521}"/>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200A253C-6DD2-44E3-A50E-1681216C612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E8DD536-D3AE-4A1F-85A6-EFB54A1E5F0B}"/>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423474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5660C-5151-4DC3-9DDE-C37574A15D0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BF73328-A31E-4080-9062-77953A3B76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DE8B8E8-6FEA-47FB-8DDF-6512EFD607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AD9A085-E9AF-48FE-B554-9829294FAE5D}"/>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6" name="Footer Placeholder 5">
            <a:extLst>
              <a:ext uri="{FF2B5EF4-FFF2-40B4-BE49-F238E27FC236}">
                <a16:creationId xmlns:a16="http://schemas.microsoft.com/office/drawing/2014/main" id="{E0F4BF29-23E0-4EA1-897C-26D9E49FB39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9FFBEE4-1DF5-4383-8774-AFCB0C1EFADE}"/>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151265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5B99-D157-4AB1-98FA-599A63675E1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6B81A0E-00CE-46B0-B8DB-76E02F6D72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AA8D3D-226A-4231-A6EF-06432D53A3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1ECB6EC-3C89-4594-806B-F9BF185F0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61A8B9-1741-4D07-83DB-F28AB8A4B4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2CCCE72-6009-40BF-975B-AC75E25C5A18}"/>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8" name="Footer Placeholder 7">
            <a:extLst>
              <a:ext uri="{FF2B5EF4-FFF2-40B4-BE49-F238E27FC236}">
                <a16:creationId xmlns:a16="http://schemas.microsoft.com/office/drawing/2014/main" id="{9E1FD306-780A-4657-91BB-50CC5C4C0A9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CCE62365-4B63-488F-BB62-CAE07B3AE0BF}"/>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153202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1C3EA-D129-4B80-ACF6-A3E3F03ECBC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B5D24C4B-0B47-40E6-90B1-A51B3D6C1EE1}"/>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4" name="Footer Placeholder 3">
            <a:extLst>
              <a:ext uri="{FF2B5EF4-FFF2-40B4-BE49-F238E27FC236}">
                <a16:creationId xmlns:a16="http://schemas.microsoft.com/office/drawing/2014/main" id="{B81D5F3F-ECD9-4762-A91C-495D8C8E743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41C314F-E1E4-4BC4-BCA5-58BC58A17F99}"/>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2794752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3BE591-2DA0-4A6E-BD59-CB23C954D655}"/>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3" name="Footer Placeholder 2">
            <a:extLst>
              <a:ext uri="{FF2B5EF4-FFF2-40B4-BE49-F238E27FC236}">
                <a16:creationId xmlns:a16="http://schemas.microsoft.com/office/drawing/2014/main" id="{F70F584A-73BF-40E3-84AF-03EE97C92CA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508F73B-8A28-4D88-B79C-4648CDF8F363}"/>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201978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5FD4E-2EC1-4D69-A4B3-66C4F42B3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2FD8D15D-894D-454E-ADFB-BA12AF862D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3CDE919-CDEE-4C87-9E85-419CAB383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C51BC-640A-4969-8335-4E1A751F780F}"/>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6" name="Footer Placeholder 5">
            <a:extLst>
              <a:ext uri="{FF2B5EF4-FFF2-40B4-BE49-F238E27FC236}">
                <a16:creationId xmlns:a16="http://schemas.microsoft.com/office/drawing/2014/main" id="{A43A1793-5306-470A-B5D2-221E33957E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84986FF-AD79-457F-8E0D-1C65CD159A00}"/>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1179476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C349-0F84-447B-B66E-CE91FB3290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BB14735-2902-40AB-A4D7-778896EFB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EBB856E6-02F8-4910-BC66-C1C9133854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EAA65-39A7-4F96-B6D1-996A1190BE03}"/>
              </a:ext>
            </a:extLst>
          </p:cNvPr>
          <p:cNvSpPr>
            <a:spLocks noGrp="1"/>
          </p:cNvSpPr>
          <p:nvPr>
            <p:ph type="dt" sz="half" idx="10"/>
          </p:nvPr>
        </p:nvSpPr>
        <p:spPr/>
        <p:txBody>
          <a:bodyPr/>
          <a:lstStyle/>
          <a:p>
            <a:fld id="{D1EA724B-3925-4C43-B14E-7F12B3C15F06}" type="datetimeFigureOut">
              <a:rPr lang="en-AU" smtClean="0"/>
              <a:t>15/01/2024</a:t>
            </a:fld>
            <a:endParaRPr lang="en-AU"/>
          </a:p>
        </p:txBody>
      </p:sp>
      <p:sp>
        <p:nvSpPr>
          <p:cNvPr id="6" name="Footer Placeholder 5">
            <a:extLst>
              <a:ext uri="{FF2B5EF4-FFF2-40B4-BE49-F238E27FC236}">
                <a16:creationId xmlns:a16="http://schemas.microsoft.com/office/drawing/2014/main" id="{81D558BC-F6F7-4AC6-91B2-C216FEB81C6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219A90B-4B81-47BC-8BDB-15C17B109472}"/>
              </a:ext>
            </a:extLst>
          </p:cNvPr>
          <p:cNvSpPr>
            <a:spLocks noGrp="1"/>
          </p:cNvSpPr>
          <p:nvPr>
            <p:ph type="sldNum" sz="quarter" idx="12"/>
          </p:nvPr>
        </p:nvSpPr>
        <p:spPr/>
        <p:txBody>
          <a:bodyPr/>
          <a:lstStyle/>
          <a:p>
            <a:fld id="{877685AE-F63B-4CFE-9223-F4A703C37B3E}" type="slidenum">
              <a:rPr lang="en-AU" smtClean="0"/>
              <a:t>‹#›</a:t>
            </a:fld>
            <a:endParaRPr lang="en-AU"/>
          </a:p>
        </p:txBody>
      </p:sp>
    </p:spTree>
    <p:extLst>
      <p:ext uri="{BB962C8B-B14F-4D97-AF65-F5344CB8AC3E}">
        <p14:creationId xmlns:p14="http://schemas.microsoft.com/office/powerpoint/2010/main" val="146958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2B12-F07B-48AF-A7CC-D6A09DEDFB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A17E81B-C6E5-41CE-90CC-0D9563CBEC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31B3942-F26C-4511-AF3D-9470FAB2D8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EA724B-3925-4C43-B14E-7F12B3C15F06}" type="datetimeFigureOut">
              <a:rPr lang="en-AU" smtClean="0"/>
              <a:t>15/01/2024</a:t>
            </a:fld>
            <a:endParaRPr lang="en-AU"/>
          </a:p>
        </p:txBody>
      </p:sp>
      <p:sp>
        <p:nvSpPr>
          <p:cNvPr id="5" name="Footer Placeholder 4">
            <a:extLst>
              <a:ext uri="{FF2B5EF4-FFF2-40B4-BE49-F238E27FC236}">
                <a16:creationId xmlns:a16="http://schemas.microsoft.com/office/drawing/2014/main" id="{F91F605D-5BDD-4299-8DBA-7B7B5CF549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EEE54DD4-0938-4DF4-8588-CAA130D6C6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685AE-F63B-4CFE-9223-F4A703C37B3E}" type="slidenum">
              <a:rPr lang="en-AU" smtClean="0"/>
              <a:t>‹#›</a:t>
            </a:fld>
            <a:endParaRPr lang="en-AU"/>
          </a:p>
        </p:txBody>
      </p:sp>
    </p:spTree>
    <p:extLst>
      <p:ext uri="{BB962C8B-B14F-4D97-AF65-F5344CB8AC3E}">
        <p14:creationId xmlns:p14="http://schemas.microsoft.com/office/powerpoint/2010/main" val="108584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50C7-3964-484C-AB18-49AC12E90C08}"/>
              </a:ext>
            </a:extLst>
          </p:cNvPr>
          <p:cNvPicPr>
            <a:picLocks noChangeAspect="1"/>
          </p:cNvPicPr>
          <p:nvPr/>
        </p:nvPicPr>
        <p:blipFill rotWithShape="1">
          <a:blip r:embed="rId3"/>
          <a:srcRect l="58242" t="18142" r="4727" b="6476"/>
          <a:stretch/>
        </p:blipFill>
        <p:spPr>
          <a:xfrm>
            <a:off x="1593670" y="-1"/>
            <a:ext cx="8830754" cy="6945887"/>
          </a:xfrm>
          <a:prstGeom prst="rect">
            <a:avLst/>
          </a:prstGeom>
        </p:spPr>
      </p:pic>
      <p:sp>
        <p:nvSpPr>
          <p:cNvPr id="4" name="Rectangle 3">
            <a:extLst>
              <a:ext uri="{FF2B5EF4-FFF2-40B4-BE49-F238E27FC236}">
                <a16:creationId xmlns:a16="http://schemas.microsoft.com/office/drawing/2014/main" id="{BDEBB616-DEBA-4EAC-B6D5-0A39586A77CB}"/>
              </a:ext>
            </a:extLst>
          </p:cNvPr>
          <p:cNvSpPr/>
          <p:nvPr/>
        </p:nvSpPr>
        <p:spPr>
          <a:xfrm>
            <a:off x="-56098" y="0"/>
            <a:ext cx="1997094" cy="6945888"/>
          </a:xfrm>
          <a:prstGeom prst="rect">
            <a:avLst/>
          </a:prstGeom>
          <a:solidFill>
            <a:srgbClr val="EF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2D0C7F34-F830-4B0F-B171-9A97047F0CFF}"/>
              </a:ext>
            </a:extLst>
          </p:cNvPr>
          <p:cNvSpPr/>
          <p:nvPr/>
        </p:nvSpPr>
        <p:spPr>
          <a:xfrm>
            <a:off x="10255679" y="0"/>
            <a:ext cx="1997094" cy="6945887"/>
          </a:xfrm>
          <a:prstGeom prst="rect">
            <a:avLst/>
          </a:prstGeom>
          <a:solidFill>
            <a:srgbClr val="EF89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9A71E44A-9C4F-403F-868E-6366A3B0EE78}"/>
              </a:ext>
            </a:extLst>
          </p:cNvPr>
          <p:cNvSpPr/>
          <p:nvPr/>
        </p:nvSpPr>
        <p:spPr>
          <a:xfrm>
            <a:off x="3371353" y="4039263"/>
            <a:ext cx="1089328" cy="1089328"/>
          </a:xfrm>
          <a:prstGeom prst="ellipse">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a:extLst>
              <a:ext uri="{FF2B5EF4-FFF2-40B4-BE49-F238E27FC236}">
                <a16:creationId xmlns:a16="http://schemas.microsoft.com/office/drawing/2014/main" id="{94A1A869-1ADA-33A9-DA8F-622E46BDA7B1}"/>
              </a:ext>
            </a:extLst>
          </p:cNvPr>
          <p:cNvSpPr/>
          <p:nvPr/>
        </p:nvSpPr>
        <p:spPr>
          <a:xfrm>
            <a:off x="2564780" y="468351"/>
            <a:ext cx="3166947" cy="1483112"/>
          </a:xfrm>
          <a:prstGeom prst="rect">
            <a:avLst/>
          </a:prstGeom>
          <a:solidFill>
            <a:srgbClr val="FED10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305E2B37-8BE7-4738-82D5-B1ABAA71285A}"/>
              </a:ext>
            </a:extLst>
          </p:cNvPr>
          <p:cNvSpPr/>
          <p:nvPr/>
        </p:nvSpPr>
        <p:spPr>
          <a:xfrm>
            <a:off x="2479833" y="774149"/>
            <a:ext cx="3251894" cy="1902143"/>
          </a:xfrm>
          <a:prstGeom prst="rect">
            <a:avLst/>
          </a:prstGeom>
          <a:solidFill>
            <a:srgbClr val="FED1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solidFill>
                  <a:srgbClr val="C22032"/>
                </a:solidFill>
                <a:effectLst/>
                <a:latin typeface="Calibri" panose="020F0502020204030204" pitchFamily="34" charset="0"/>
                <a:ea typeface="Calibri" panose="020F0502020204030204" pitchFamily="34" charset="0"/>
              </a:rPr>
              <a:t>It Starts </a:t>
            </a:r>
            <a:r>
              <a:rPr lang="en-AU" sz="2800" b="1" dirty="0">
                <a:solidFill>
                  <a:srgbClr val="C22032"/>
                </a:solidFill>
                <a:latin typeface="Calibri" panose="020F0502020204030204" pitchFamily="34" charset="0"/>
                <a:ea typeface="Calibri" panose="020F0502020204030204" pitchFamily="34" charset="0"/>
              </a:rPr>
              <a:t>W</a:t>
            </a:r>
            <a:r>
              <a:rPr lang="en-AU" sz="2800" b="1" dirty="0">
                <a:solidFill>
                  <a:srgbClr val="C22032"/>
                </a:solidFill>
                <a:effectLst/>
                <a:latin typeface="Calibri" panose="020F0502020204030204" pitchFamily="34" charset="0"/>
                <a:ea typeface="Calibri" panose="020F0502020204030204" pitchFamily="34" charset="0"/>
              </a:rPr>
              <a:t>ith </a:t>
            </a:r>
            <a:r>
              <a:rPr lang="en-AU" sz="2800" b="1" dirty="0">
                <a:solidFill>
                  <a:srgbClr val="C22032"/>
                </a:solidFill>
                <a:latin typeface="Calibri" panose="020F0502020204030204" pitchFamily="34" charset="0"/>
                <a:ea typeface="Calibri" panose="020F0502020204030204" pitchFamily="34" charset="0"/>
              </a:rPr>
              <a:t>U</a:t>
            </a:r>
            <a:r>
              <a:rPr lang="en-AU" sz="2800" b="1" dirty="0">
                <a:solidFill>
                  <a:srgbClr val="C22032"/>
                </a:solidFill>
                <a:effectLst/>
                <a:latin typeface="Calibri" panose="020F0502020204030204" pitchFamily="34" charset="0"/>
                <a:ea typeface="Calibri" panose="020F0502020204030204" pitchFamily="34" charset="0"/>
              </a:rPr>
              <a:t>s!</a:t>
            </a:r>
          </a:p>
          <a:p>
            <a:pPr algn="ctr"/>
            <a:r>
              <a:rPr lang="en-AU" sz="2800" b="1" dirty="0">
                <a:solidFill>
                  <a:srgbClr val="C22032"/>
                </a:solidFill>
                <a:latin typeface="Calibri" panose="020F0502020204030204" pitchFamily="34" charset="0"/>
                <a:ea typeface="Calibri" panose="020F0502020204030204" pitchFamily="34" charset="0"/>
              </a:rPr>
              <a:t>Using Coregulation To Support Students</a:t>
            </a:r>
            <a:endParaRPr lang="en-AU" sz="2800" b="1" dirty="0">
              <a:solidFill>
                <a:srgbClr val="C22032"/>
              </a:solidFill>
              <a:effectLst/>
              <a:latin typeface="Calibri" panose="020F0502020204030204" pitchFamily="34" charset="0"/>
              <a:ea typeface="Calibri" panose="020F0502020204030204" pitchFamily="34" charset="0"/>
            </a:endParaRPr>
          </a:p>
          <a:p>
            <a:pPr algn="ctr"/>
            <a:endParaRPr lang="en-AU" sz="1400" b="1" dirty="0">
              <a:solidFill>
                <a:srgbClr val="C22032"/>
              </a:solidFill>
              <a:effectLst/>
              <a:latin typeface="Calibri" panose="020F0502020204030204" pitchFamily="34" charset="0"/>
              <a:ea typeface="Calibri" panose="020F0502020204030204" pitchFamily="34" charset="0"/>
            </a:endParaRPr>
          </a:p>
          <a:p>
            <a:pPr algn="ctr"/>
            <a:r>
              <a:rPr lang="en-AU" sz="2000" b="1" dirty="0">
                <a:solidFill>
                  <a:srgbClr val="C22032"/>
                </a:solidFill>
                <a:effectLst/>
                <a:latin typeface="Calibri" panose="020F0502020204030204" pitchFamily="34" charset="0"/>
                <a:ea typeface="Calibri" panose="020F0502020204030204" pitchFamily="34" charset="0"/>
              </a:rPr>
              <a:t>The 2024 TAFE Queensland Virtual Summit for Educators</a:t>
            </a:r>
          </a:p>
          <a:p>
            <a:pPr algn="ctr"/>
            <a:endParaRPr lang="en-AU" b="1" dirty="0">
              <a:solidFill>
                <a:srgbClr val="C22032"/>
              </a:solidFill>
              <a:latin typeface="Calibri" panose="020F0502020204030204" pitchFamily="34" charset="0"/>
              <a:ea typeface="Calibri" panose="020F0502020204030204" pitchFamily="34" charset="0"/>
            </a:endParaRPr>
          </a:p>
          <a:p>
            <a:pPr algn="ctr"/>
            <a:r>
              <a:rPr lang="en-AU" b="1" dirty="0">
                <a:solidFill>
                  <a:srgbClr val="C22032"/>
                </a:solidFill>
                <a:latin typeface="Calibri" panose="020F0502020204030204" pitchFamily="34" charset="0"/>
                <a:ea typeface="Calibri" panose="020F0502020204030204" pitchFamily="34" charset="0"/>
              </a:rPr>
              <a:t>Presenter: </a:t>
            </a:r>
          </a:p>
          <a:p>
            <a:pPr algn="ctr"/>
            <a:r>
              <a:rPr lang="en-AU" b="1" dirty="0">
                <a:solidFill>
                  <a:srgbClr val="C22032"/>
                </a:solidFill>
                <a:latin typeface="Calibri" panose="020F0502020204030204" pitchFamily="34" charset="0"/>
                <a:ea typeface="Calibri" panose="020F0502020204030204" pitchFamily="34" charset="0"/>
              </a:rPr>
              <a:t>Jen Knoll</a:t>
            </a:r>
            <a:endParaRPr lang="en-AU" dirty="0">
              <a:solidFill>
                <a:srgbClr val="C22032"/>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039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120FA-9AF5-4083-AA51-FFFDA7C8439D}"/>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pic>
        <p:nvPicPr>
          <p:cNvPr id="4" name="Picture 3">
            <a:extLst>
              <a:ext uri="{FF2B5EF4-FFF2-40B4-BE49-F238E27FC236}">
                <a16:creationId xmlns:a16="http://schemas.microsoft.com/office/drawing/2014/main" id="{EF40EEBA-89F4-4CD2-BF71-DF4486E2E4E6}"/>
              </a:ext>
            </a:extLst>
          </p:cNvPr>
          <p:cNvPicPr>
            <a:picLocks noChangeAspect="1"/>
          </p:cNvPicPr>
          <p:nvPr/>
        </p:nvPicPr>
        <p:blipFill rotWithShape="1">
          <a:blip r:embed="rId4"/>
          <a:srcRect l="70741" t="17222" r="17037" b="58442"/>
          <a:stretch/>
        </p:blipFill>
        <p:spPr>
          <a:xfrm>
            <a:off x="8710863" y="0"/>
            <a:ext cx="3481137" cy="4620869"/>
          </a:xfrm>
          <a:prstGeom prst="rect">
            <a:avLst/>
          </a:prstGeom>
        </p:spPr>
      </p:pic>
      <p:sp>
        <p:nvSpPr>
          <p:cNvPr id="5" name="Rectangle 4">
            <a:extLst>
              <a:ext uri="{FF2B5EF4-FFF2-40B4-BE49-F238E27FC236}">
                <a16:creationId xmlns:a16="http://schemas.microsoft.com/office/drawing/2014/main" id="{18F054B1-7926-46D3-A856-443DFE7D3685}"/>
              </a:ext>
            </a:extLst>
          </p:cNvPr>
          <p:cNvSpPr/>
          <p:nvPr/>
        </p:nvSpPr>
        <p:spPr>
          <a:xfrm>
            <a:off x="8406063" y="3769895"/>
            <a:ext cx="1315452" cy="110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itle 1">
            <a:extLst>
              <a:ext uri="{FF2B5EF4-FFF2-40B4-BE49-F238E27FC236}">
                <a16:creationId xmlns:a16="http://schemas.microsoft.com/office/drawing/2014/main" id="{4B8AE26B-C593-76EF-17F6-A91127F2EFC0}"/>
              </a:ext>
            </a:extLst>
          </p:cNvPr>
          <p:cNvSpPr txBox="1">
            <a:spLocks/>
          </p:cNvSpPr>
          <p:nvPr/>
        </p:nvSpPr>
        <p:spPr>
          <a:xfrm>
            <a:off x="511920" y="808039"/>
            <a:ext cx="11132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D8B00"/>
                </a:solidFill>
                <a:latin typeface="Helvetica Neue"/>
              </a:rPr>
              <a:t>What is Self Regulation?</a:t>
            </a:r>
          </a:p>
        </p:txBody>
      </p:sp>
      <p:sp>
        <p:nvSpPr>
          <p:cNvPr id="7" name="Content Placeholder 4">
            <a:extLst>
              <a:ext uri="{FF2B5EF4-FFF2-40B4-BE49-F238E27FC236}">
                <a16:creationId xmlns:a16="http://schemas.microsoft.com/office/drawing/2014/main" id="{951FA158-A96E-B15D-3CB1-F30AD126983D}"/>
              </a:ext>
            </a:extLst>
          </p:cNvPr>
          <p:cNvSpPr txBox="1">
            <a:spLocks/>
          </p:cNvSpPr>
          <p:nvPr/>
        </p:nvSpPr>
        <p:spPr>
          <a:xfrm>
            <a:off x="359521" y="2018371"/>
            <a:ext cx="8494547" cy="404812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lnSpc>
                <a:spcPct val="100000"/>
              </a:lnSpc>
              <a:spcBef>
                <a:spcPts val="0"/>
              </a:spcBef>
              <a:buFontTx/>
              <a:buNone/>
              <a:defRPr/>
            </a:pPr>
            <a:r>
              <a:rPr lang="en-US" sz="2000" dirty="0"/>
              <a:t>Self regulation is the ability to monitor and control our own </a:t>
            </a:r>
            <a:r>
              <a:rPr lang="en-US" sz="2000" dirty="0" err="1"/>
              <a:t>behaviour</a:t>
            </a:r>
            <a:r>
              <a:rPr lang="en-US" sz="2000" dirty="0"/>
              <a:t>, emotions, or thoughts, altering them in accordance with the demands of the situation (</a:t>
            </a:r>
            <a:r>
              <a:rPr lang="en-US" sz="2000" dirty="0" err="1"/>
              <a:t>J.Cook</a:t>
            </a:r>
            <a:r>
              <a:rPr lang="en-US" sz="2000" dirty="0"/>
              <a:t>, 2014).</a:t>
            </a:r>
          </a:p>
          <a:p>
            <a:pPr marL="0" indent="0" defTabSz="914377">
              <a:lnSpc>
                <a:spcPct val="100000"/>
              </a:lnSpc>
              <a:spcBef>
                <a:spcPts val="0"/>
              </a:spcBef>
              <a:buFontTx/>
              <a:buNone/>
              <a:defRPr/>
            </a:pPr>
            <a:endParaRPr lang="en-US" sz="2000" dirty="0"/>
          </a:p>
          <a:p>
            <a:pPr marL="0" indent="0" defTabSz="914377">
              <a:lnSpc>
                <a:spcPct val="100000"/>
              </a:lnSpc>
              <a:spcBef>
                <a:spcPts val="0"/>
              </a:spcBef>
              <a:buFont typeface="Arial" panose="020B0604020202020204" pitchFamily="34" charset="0"/>
              <a:buNone/>
              <a:defRPr/>
            </a:pPr>
            <a:r>
              <a:rPr lang="en-US" sz="2000" dirty="0"/>
              <a:t>Self regulation, however, is not a destination (Dana, 2019). </a:t>
            </a:r>
          </a:p>
          <a:p>
            <a:pPr marL="0" indent="0" defTabSz="914377">
              <a:lnSpc>
                <a:spcPct val="100000"/>
              </a:lnSpc>
              <a:spcBef>
                <a:spcPts val="0"/>
              </a:spcBef>
              <a:buFontTx/>
              <a:buNone/>
              <a:defRPr/>
            </a:pPr>
            <a:endParaRPr lang="en-US" sz="2000" dirty="0"/>
          </a:p>
          <a:p>
            <a:pPr marL="0" indent="0" defTabSz="914377">
              <a:lnSpc>
                <a:spcPct val="100000"/>
              </a:lnSpc>
              <a:spcBef>
                <a:spcPts val="0"/>
              </a:spcBef>
              <a:buFont typeface="Arial" panose="020B0604020202020204" pitchFamily="34" charset="0"/>
              <a:buNone/>
              <a:defRPr/>
            </a:pPr>
            <a:r>
              <a:rPr lang="en-US" sz="2000" dirty="0"/>
              <a:t>Daily experiences will see us move in and out of a calm and regulated state. A significant strategy for providing self regulation is co-regulation (warm, responsive interactions with others that provide emotional support is essential). </a:t>
            </a:r>
          </a:p>
          <a:p>
            <a:pPr marL="0" indent="0" defTabSz="914377">
              <a:lnSpc>
                <a:spcPct val="100000"/>
              </a:lnSpc>
              <a:spcBef>
                <a:spcPts val="0"/>
              </a:spcBef>
              <a:buFontTx/>
              <a:buNone/>
              <a:defRPr/>
            </a:pPr>
            <a:endParaRPr lang="en-US" sz="2000" dirty="0"/>
          </a:p>
          <a:p>
            <a:pPr marL="0" indent="0">
              <a:buFont typeface="Arial" panose="020B0604020202020204" pitchFamily="34" charset="0"/>
              <a:buNone/>
            </a:pPr>
            <a:r>
              <a:rPr lang="en-AU" sz="2000" dirty="0"/>
              <a:t>Nurturing collegial relationships where co-regulation can exist is a strong antidote to stress (Badenoch, 2018).</a:t>
            </a:r>
          </a:p>
        </p:txBody>
      </p:sp>
    </p:spTree>
    <p:extLst>
      <p:ext uri="{BB962C8B-B14F-4D97-AF65-F5344CB8AC3E}">
        <p14:creationId xmlns:p14="http://schemas.microsoft.com/office/powerpoint/2010/main" val="2600330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C5250E-EAC6-55D2-9DA5-AE31652CCA68}"/>
              </a:ext>
            </a:extLst>
          </p:cNvPr>
          <p:cNvPicPr>
            <a:picLocks noChangeAspect="1"/>
          </p:cNvPicPr>
          <p:nvPr/>
        </p:nvPicPr>
        <p:blipFill rotWithShape="1">
          <a:blip r:embed="rId3"/>
          <a:srcRect l="70741" t="17222" r="17037" b="58442"/>
          <a:stretch/>
        </p:blipFill>
        <p:spPr>
          <a:xfrm>
            <a:off x="8710863" y="0"/>
            <a:ext cx="3481137" cy="4620869"/>
          </a:xfrm>
          <a:prstGeom prst="rect">
            <a:avLst/>
          </a:prstGeom>
        </p:spPr>
      </p:pic>
      <p:sp>
        <p:nvSpPr>
          <p:cNvPr id="11" name="Oval 10">
            <a:extLst>
              <a:ext uri="{FF2B5EF4-FFF2-40B4-BE49-F238E27FC236}">
                <a16:creationId xmlns:a16="http://schemas.microsoft.com/office/drawing/2014/main" id="{DB1FB629-F7BB-CC1B-27BB-F4975980685B}"/>
              </a:ext>
            </a:extLst>
          </p:cNvPr>
          <p:cNvSpPr/>
          <p:nvPr/>
        </p:nvSpPr>
        <p:spPr>
          <a:xfrm>
            <a:off x="8474926" y="3570057"/>
            <a:ext cx="1471961" cy="161692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15D18C10-F47D-DC36-6201-45D90F14F35A}"/>
              </a:ext>
            </a:extLst>
          </p:cNvPr>
          <p:cNvSpPr>
            <a:spLocks noGrp="1"/>
          </p:cNvSpPr>
          <p:nvPr>
            <p:ph type="title"/>
          </p:nvPr>
        </p:nvSpPr>
        <p:spPr>
          <a:xfrm>
            <a:off x="473052" y="446131"/>
            <a:ext cx="10515600" cy="1325563"/>
          </a:xfrm>
        </p:spPr>
        <p:txBody>
          <a:bodyPr/>
          <a:lstStyle/>
          <a:p>
            <a:r>
              <a:rPr lang="en-AU" sz="4000" b="1" dirty="0">
                <a:solidFill>
                  <a:srgbClr val="ED8B00"/>
                </a:solidFill>
                <a:latin typeface="Helvetica Neue"/>
              </a:rPr>
              <a:t>What is Dysregulation?</a:t>
            </a:r>
          </a:p>
        </p:txBody>
      </p:sp>
      <p:sp>
        <p:nvSpPr>
          <p:cNvPr id="3" name="Content Placeholder 2">
            <a:extLst>
              <a:ext uri="{FF2B5EF4-FFF2-40B4-BE49-F238E27FC236}">
                <a16:creationId xmlns:a16="http://schemas.microsoft.com/office/drawing/2014/main" id="{631E0D99-DC70-78B0-9FC5-A521818EEA98}"/>
              </a:ext>
            </a:extLst>
          </p:cNvPr>
          <p:cNvSpPr>
            <a:spLocks noGrp="1"/>
          </p:cNvSpPr>
          <p:nvPr>
            <p:ph idx="1"/>
          </p:nvPr>
        </p:nvSpPr>
        <p:spPr>
          <a:xfrm>
            <a:off x="473052" y="1771694"/>
            <a:ext cx="8369865" cy="4472088"/>
          </a:xfrm>
        </p:spPr>
        <p:txBody>
          <a:bodyPr>
            <a:normAutofit lnSpcReduction="10000"/>
          </a:bodyPr>
          <a:lstStyle/>
          <a:p>
            <a:pPr marL="0" indent="0">
              <a:buNone/>
            </a:pPr>
            <a:r>
              <a:rPr lang="en-US" sz="2000" dirty="0"/>
              <a:t>Trauma is a violation of relational safety that changes the way the child’s brain and body functions. It reshapes a child’s developing physiology and psychology through experiences of terror and a lack of safety. </a:t>
            </a:r>
          </a:p>
          <a:p>
            <a:pPr marL="0" indent="0">
              <a:buNone/>
            </a:pPr>
            <a:endParaRPr lang="en-US" sz="2000" dirty="0"/>
          </a:p>
          <a:p>
            <a:pPr marL="0" indent="0">
              <a:buNone/>
            </a:pPr>
            <a:r>
              <a:rPr lang="en-US" sz="2000" dirty="0"/>
              <a:t>A child’s narrative and identity is filled with fears of rejection, isolation and shame.</a:t>
            </a:r>
          </a:p>
          <a:p>
            <a:pPr marL="0" indent="0">
              <a:buNone/>
            </a:pPr>
            <a:endParaRPr lang="en-US" sz="2000" dirty="0"/>
          </a:p>
          <a:p>
            <a:pPr marL="0" indent="0">
              <a:buNone/>
            </a:pPr>
            <a:r>
              <a:rPr lang="en-US" sz="2000" dirty="0"/>
              <a:t>Children must find ways to keep themselves safe based upon survival that might present in relational behavior's that are difficult to understand. It is a child’s search for comfort and attempt to seek safety.</a:t>
            </a:r>
          </a:p>
          <a:p>
            <a:pPr marL="0" indent="0">
              <a:buNone/>
            </a:pPr>
            <a:endParaRPr lang="en-US" sz="2000" dirty="0"/>
          </a:p>
          <a:p>
            <a:pPr marL="0" indent="0">
              <a:buNone/>
            </a:pPr>
            <a:r>
              <a:rPr lang="en-US" sz="2000" dirty="0"/>
              <a:t>A child is forced to become preoccupied in ensuring their own safety. Impacting in their capacity to attend to task, listen, recall and </a:t>
            </a:r>
            <a:r>
              <a:rPr lang="en-US" sz="2000" dirty="0" err="1"/>
              <a:t>analyse</a:t>
            </a:r>
            <a:r>
              <a:rPr lang="en-US" sz="2000" dirty="0"/>
              <a:t> information.</a:t>
            </a:r>
          </a:p>
          <a:p>
            <a:pPr marL="0" indent="0">
              <a:buNone/>
            </a:pPr>
            <a:endParaRPr lang="en-US" sz="2000" dirty="0"/>
          </a:p>
          <a:p>
            <a:pPr marL="0" indent="0">
              <a:buNone/>
            </a:pPr>
            <a:endParaRPr lang="en-US" sz="2000" dirty="0"/>
          </a:p>
          <a:p>
            <a:pPr marL="0" indent="0">
              <a:buNone/>
            </a:pPr>
            <a:endParaRPr lang="en-US" sz="2000" dirty="0"/>
          </a:p>
          <a:p>
            <a:endParaRPr lang="en-US" sz="2000" dirty="0"/>
          </a:p>
          <a:p>
            <a:endParaRPr lang="en-US" sz="2000" dirty="0"/>
          </a:p>
          <a:p>
            <a:endParaRPr lang="en-US" sz="2000" dirty="0"/>
          </a:p>
          <a:p>
            <a:endParaRPr lang="en-AU" sz="2000" dirty="0"/>
          </a:p>
        </p:txBody>
      </p:sp>
      <p:pic>
        <p:nvPicPr>
          <p:cNvPr id="6" name="Picture 5">
            <a:extLst>
              <a:ext uri="{FF2B5EF4-FFF2-40B4-BE49-F238E27FC236}">
                <a16:creationId xmlns:a16="http://schemas.microsoft.com/office/drawing/2014/main" id="{BB7D4F0E-B757-2AF0-D000-B472DAE911C4}"/>
              </a:ext>
            </a:extLst>
          </p:cNvPr>
          <p:cNvPicPr>
            <a:picLocks noChangeAspect="1"/>
          </p:cNvPicPr>
          <p:nvPr/>
        </p:nvPicPr>
        <p:blipFill rotWithShape="1">
          <a:blip r:embed="rId4"/>
          <a:srcRect l="71329" t="81965" r="17407" b="8333"/>
          <a:stretch/>
        </p:blipFill>
        <p:spPr>
          <a:xfrm>
            <a:off x="10267950" y="5753100"/>
            <a:ext cx="1924050" cy="1104900"/>
          </a:xfrm>
          <a:prstGeom prst="rect">
            <a:avLst/>
          </a:prstGeom>
        </p:spPr>
      </p:pic>
    </p:spTree>
    <p:extLst>
      <p:ext uri="{BB962C8B-B14F-4D97-AF65-F5344CB8AC3E}">
        <p14:creationId xmlns:p14="http://schemas.microsoft.com/office/powerpoint/2010/main" val="420142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1B353-EA5C-0847-3FD7-7969F1B05A04}"/>
              </a:ext>
            </a:extLst>
          </p:cNvPr>
          <p:cNvSpPr>
            <a:spLocks noGrp="1"/>
          </p:cNvSpPr>
          <p:nvPr>
            <p:ph type="title"/>
          </p:nvPr>
        </p:nvSpPr>
        <p:spPr/>
        <p:txBody>
          <a:bodyPr/>
          <a:lstStyle/>
          <a:p>
            <a:r>
              <a:rPr lang="en-AU" sz="4000" b="1" dirty="0">
                <a:solidFill>
                  <a:srgbClr val="ED8B00"/>
                </a:solidFill>
                <a:latin typeface="Helvetica Neue"/>
              </a:rPr>
              <a:t>Creating Understanding</a:t>
            </a:r>
          </a:p>
        </p:txBody>
      </p:sp>
      <p:pic>
        <p:nvPicPr>
          <p:cNvPr id="4" name="Picture 3">
            <a:extLst>
              <a:ext uri="{FF2B5EF4-FFF2-40B4-BE49-F238E27FC236}">
                <a16:creationId xmlns:a16="http://schemas.microsoft.com/office/drawing/2014/main" id="{8ECB619C-1E75-9B54-3FF1-5B0979747A8C}"/>
              </a:ext>
            </a:extLst>
          </p:cNvPr>
          <p:cNvPicPr>
            <a:picLocks noChangeAspect="1"/>
          </p:cNvPicPr>
          <p:nvPr/>
        </p:nvPicPr>
        <p:blipFill rotWithShape="1">
          <a:blip r:embed="rId3"/>
          <a:srcRect l="43366" t="66176" r="17371" b="8302"/>
          <a:stretch/>
        </p:blipFill>
        <p:spPr>
          <a:xfrm>
            <a:off x="6257925" y="4286568"/>
            <a:ext cx="5934075" cy="2571433"/>
          </a:xfrm>
          <a:prstGeom prst="rect">
            <a:avLst/>
          </a:prstGeom>
        </p:spPr>
      </p:pic>
      <p:sp>
        <p:nvSpPr>
          <p:cNvPr id="3" name="Content Placeholder 2">
            <a:extLst>
              <a:ext uri="{FF2B5EF4-FFF2-40B4-BE49-F238E27FC236}">
                <a16:creationId xmlns:a16="http://schemas.microsoft.com/office/drawing/2014/main" id="{E902C077-16B8-7CA8-C30A-5D4B786BD898}"/>
              </a:ext>
            </a:extLst>
          </p:cNvPr>
          <p:cNvSpPr>
            <a:spLocks noGrp="1"/>
          </p:cNvSpPr>
          <p:nvPr>
            <p:ph idx="1"/>
          </p:nvPr>
        </p:nvSpPr>
        <p:spPr>
          <a:xfrm>
            <a:off x="838200" y="1591450"/>
            <a:ext cx="10803673" cy="3237029"/>
          </a:xfrm>
        </p:spPr>
        <p:txBody>
          <a:bodyPr vert="horz" lIns="91440" tIns="45720" rIns="91440" bIns="45720" rtlCol="0" anchor="t">
            <a:normAutofit fontScale="77500" lnSpcReduction="20000"/>
          </a:bodyPr>
          <a:lstStyle/>
          <a:p>
            <a:pPr marL="0" indent="0">
              <a:buNone/>
            </a:pPr>
            <a:r>
              <a:rPr lang="en-AU" dirty="0"/>
              <a:t>Two explanatory frameworks utilised to help us understand, monitor and respond to regulatory states are:</a:t>
            </a:r>
          </a:p>
          <a:p>
            <a:pPr marL="0" indent="0">
              <a:buNone/>
            </a:pPr>
            <a:endParaRPr lang="en-AU" dirty="0">
              <a:latin typeface="Helvetica"/>
              <a:cs typeface="Helvetica"/>
            </a:endParaRPr>
          </a:p>
          <a:p>
            <a:pPr marL="457200" indent="-457200">
              <a:buFont typeface="+mj-lt"/>
              <a:buAutoNum type="arabicPeriod"/>
            </a:pPr>
            <a:r>
              <a:rPr lang="en-AU" dirty="0"/>
              <a:t>	Polyvagal theory </a:t>
            </a:r>
          </a:p>
          <a:p>
            <a:pPr marL="457200" indent="-457200">
              <a:buFont typeface="+mj-lt"/>
              <a:buAutoNum type="arabicPeriod"/>
            </a:pPr>
            <a:r>
              <a:rPr lang="en-AU" dirty="0"/>
              <a:t>	Window of tolerance</a:t>
            </a:r>
          </a:p>
          <a:p>
            <a:pPr marL="0" indent="0">
              <a:buNone/>
            </a:pPr>
            <a:endParaRPr lang="en-AU" dirty="0"/>
          </a:p>
          <a:p>
            <a:pPr marL="0" indent="0">
              <a:buNone/>
            </a:pPr>
            <a:r>
              <a:rPr lang="en-AU" dirty="0"/>
              <a:t>These provide an understanding of the physiology that gives rise to states of safety and states of threat and how we transition from one to the other.</a:t>
            </a:r>
          </a:p>
          <a:p>
            <a:pPr marL="0" indent="0">
              <a:buNone/>
            </a:pPr>
            <a:r>
              <a:rPr lang="en-AU" dirty="0"/>
              <a:t>For some children being ready to shift states rapidly into action is how they have adapted to seek safety.</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78355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92BF7-B45F-4FE3-80AC-67FDB2A04686}"/>
              </a:ext>
            </a:extLst>
          </p:cNvPr>
          <p:cNvPicPr>
            <a:picLocks noChangeAspect="1"/>
          </p:cNvPicPr>
          <p:nvPr/>
        </p:nvPicPr>
        <p:blipFill rotWithShape="1">
          <a:blip r:embed="rId2"/>
          <a:srcRect l="63704" t="17639" r="17222" b="62500"/>
          <a:stretch/>
        </p:blipFill>
        <p:spPr>
          <a:xfrm>
            <a:off x="8945230" y="-318783"/>
            <a:ext cx="3402887" cy="2362200"/>
          </a:xfrm>
          <a:prstGeom prst="rect">
            <a:avLst/>
          </a:prstGeom>
        </p:spPr>
      </p:pic>
      <p:pic>
        <p:nvPicPr>
          <p:cNvPr id="4" name="Picture 3">
            <a:extLst>
              <a:ext uri="{FF2B5EF4-FFF2-40B4-BE49-F238E27FC236}">
                <a16:creationId xmlns:a16="http://schemas.microsoft.com/office/drawing/2014/main" id="{CC21D46F-CDD6-47C1-9965-42396817F58E}"/>
              </a:ext>
            </a:extLst>
          </p:cNvPr>
          <p:cNvPicPr>
            <a:picLocks noChangeAspect="1"/>
          </p:cNvPicPr>
          <p:nvPr/>
        </p:nvPicPr>
        <p:blipFill rotWithShape="1">
          <a:blip r:embed="rId2"/>
          <a:srcRect l="63704" t="82638" r="17222" b="8057"/>
          <a:stretch/>
        </p:blipFill>
        <p:spPr>
          <a:xfrm>
            <a:off x="9263413" y="5905500"/>
            <a:ext cx="2928587" cy="952500"/>
          </a:xfrm>
          <a:prstGeom prst="rect">
            <a:avLst/>
          </a:prstGeom>
        </p:spPr>
      </p:pic>
      <p:pic>
        <p:nvPicPr>
          <p:cNvPr id="5" name="Picture 4">
            <a:extLst>
              <a:ext uri="{FF2B5EF4-FFF2-40B4-BE49-F238E27FC236}">
                <a16:creationId xmlns:a16="http://schemas.microsoft.com/office/drawing/2014/main" id="{39AFF25E-AE38-499B-9138-2D133B0D952F}"/>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sp>
        <p:nvSpPr>
          <p:cNvPr id="2" name="TextBox 1">
            <a:extLst>
              <a:ext uri="{FF2B5EF4-FFF2-40B4-BE49-F238E27FC236}">
                <a16:creationId xmlns:a16="http://schemas.microsoft.com/office/drawing/2014/main" id="{C0C94819-745B-88A3-DACB-B651F5AA58DF}"/>
              </a:ext>
            </a:extLst>
          </p:cNvPr>
          <p:cNvSpPr txBox="1"/>
          <p:nvPr/>
        </p:nvSpPr>
        <p:spPr>
          <a:xfrm>
            <a:off x="357847" y="1839819"/>
            <a:ext cx="3045041" cy="5232202"/>
          </a:xfrm>
          <a:prstGeom prst="rect">
            <a:avLst/>
          </a:prstGeom>
          <a:noFill/>
        </p:spPr>
        <p:txBody>
          <a:bodyPr wrap="square" rtlCol="0">
            <a:spAutoFit/>
          </a:bodyPr>
          <a:lstStyle/>
          <a:p>
            <a:r>
              <a:rPr lang="en-AU" sz="2000" dirty="0">
                <a:latin typeface="Helvetica" panose="020B0604020202030204" pitchFamily="34" charset="0"/>
              </a:rPr>
              <a:t>A resource for:</a:t>
            </a:r>
          </a:p>
          <a:p>
            <a:endParaRPr lang="en-AU" sz="2000" dirty="0">
              <a:latin typeface="Helvetica" panose="020B0604020202030204" pitchFamily="34" charset="0"/>
            </a:endParaRPr>
          </a:p>
          <a:p>
            <a:r>
              <a:rPr lang="en-AU" sz="2000" b="1" dirty="0">
                <a:latin typeface="Helvetica" panose="020B0604020202030204" pitchFamily="34" charset="0"/>
              </a:rPr>
              <a:t>Understanding how </a:t>
            </a:r>
            <a:r>
              <a:rPr lang="en-AU" sz="2000" dirty="0">
                <a:latin typeface="Helvetica" panose="020B0604020202030204" pitchFamily="34" charset="0"/>
              </a:rPr>
              <a:t>regulation states present for a child. </a:t>
            </a:r>
          </a:p>
          <a:p>
            <a:endParaRPr lang="en-AU" sz="2000" dirty="0">
              <a:latin typeface="Helvetica" panose="020B0604020202030204" pitchFamily="34" charset="0"/>
            </a:endParaRPr>
          </a:p>
          <a:p>
            <a:r>
              <a:rPr lang="en-AU" sz="2000" b="1" dirty="0">
                <a:latin typeface="Helvetica" panose="020B0604020202030204" pitchFamily="34" charset="0"/>
              </a:rPr>
              <a:t>Monitoring</a:t>
            </a:r>
            <a:r>
              <a:rPr lang="en-AU" sz="2000" dirty="0">
                <a:latin typeface="Helvetica" panose="020B0604020202030204" pitchFamily="34" charset="0"/>
              </a:rPr>
              <a:t>: mapping the child’s states across the day/ week.</a:t>
            </a:r>
          </a:p>
          <a:p>
            <a:endParaRPr lang="en-AU" sz="2000" dirty="0">
              <a:latin typeface="Helvetica" panose="020B0604020202030204" pitchFamily="34" charset="0"/>
            </a:endParaRPr>
          </a:p>
          <a:p>
            <a:r>
              <a:rPr lang="en-AU" sz="2000" b="1" dirty="0">
                <a:latin typeface="Helvetica" panose="020B0604020202030204" pitchFamily="34" charset="0"/>
              </a:rPr>
              <a:t>Response</a:t>
            </a:r>
            <a:r>
              <a:rPr lang="en-AU" sz="2000" dirty="0">
                <a:latin typeface="Helvetica" panose="020B0604020202030204" pitchFamily="34" charset="0"/>
              </a:rPr>
              <a:t>: Understanding what is helpful to bring comfort to the child.</a:t>
            </a:r>
          </a:p>
          <a:p>
            <a:r>
              <a:rPr lang="en-AU" dirty="0"/>
              <a:t> </a:t>
            </a:r>
          </a:p>
          <a:p>
            <a:endParaRPr lang="en-AU" dirty="0"/>
          </a:p>
          <a:p>
            <a:endParaRPr lang="en-AU" dirty="0"/>
          </a:p>
        </p:txBody>
      </p:sp>
      <p:pic>
        <p:nvPicPr>
          <p:cNvPr id="6" name="Picture 5" descr="A picture containing text, symbol, font, screenshot&#10;&#10;Description automatically generated">
            <a:extLst>
              <a:ext uri="{FF2B5EF4-FFF2-40B4-BE49-F238E27FC236}">
                <a16:creationId xmlns:a16="http://schemas.microsoft.com/office/drawing/2014/main" id="{657EAF67-DD9C-20E6-A2E4-94EE30C0FFEC}"/>
              </a:ext>
            </a:extLst>
          </p:cNvPr>
          <p:cNvPicPr/>
          <p:nvPr/>
        </p:nvPicPr>
        <p:blipFill rotWithShape="1">
          <a:blip r:embed="rId4"/>
          <a:srcRect l="18788" t="10818" b="9004"/>
          <a:stretch/>
        </p:blipFill>
        <p:spPr bwMode="auto">
          <a:xfrm>
            <a:off x="3864919" y="1749636"/>
            <a:ext cx="7782963" cy="4155864"/>
          </a:xfrm>
          <a:prstGeom prst="rect">
            <a:avLst/>
          </a:prstGeom>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03E60D3E-ECD5-3E87-5F7A-59191E4F09EE}"/>
              </a:ext>
            </a:extLst>
          </p:cNvPr>
          <p:cNvSpPr txBox="1">
            <a:spLocks/>
          </p:cNvSpPr>
          <p:nvPr/>
        </p:nvSpPr>
        <p:spPr>
          <a:xfrm>
            <a:off x="426128" y="654473"/>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Window of Tolerance</a:t>
            </a:r>
          </a:p>
        </p:txBody>
      </p:sp>
    </p:spTree>
    <p:extLst>
      <p:ext uri="{BB962C8B-B14F-4D97-AF65-F5344CB8AC3E}">
        <p14:creationId xmlns:p14="http://schemas.microsoft.com/office/powerpoint/2010/main" val="2046965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9CA8E-B118-4081-B59E-2C152E820656}"/>
              </a:ext>
            </a:extLst>
          </p:cNvPr>
          <p:cNvPicPr>
            <a:picLocks noChangeAspect="1"/>
          </p:cNvPicPr>
          <p:nvPr/>
        </p:nvPicPr>
        <p:blipFill rotWithShape="1">
          <a:blip r:embed="rId2"/>
          <a:srcRect l="32130" t="77222" r="17407" b="8333"/>
          <a:stretch/>
        </p:blipFill>
        <p:spPr>
          <a:xfrm>
            <a:off x="3525877" y="5213059"/>
            <a:ext cx="8620125" cy="1644941"/>
          </a:xfrm>
          <a:prstGeom prst="rect">
            <a:avLst/>
          </a:prstGeom>
        </p:spPr>
      </p:pic>
      <p:sp>
        <p:nvSpPr>
          <p:cNvPr id="4" name="Rectangle 3">
            <a:extLst>
              <a:ext uri="{FF2B5EF4-FFF2-40B4-BE49-F238E27FC236}">
                <a16:creationId xmlns:a16="http://schemas.microsoft.com/office/drawing/2014/main" id="{6BBD45F5-11D7-4CAE-8554-D283B9FD8ACE}"/>
              </a:ext>
            </a:extLst>
          </p:cNvPr>
          <p:cNvSpPr/>
          <p:nvPr/>
        </p:nvSpPr>
        <p:spPr>
          <a:xfrm>
            <a:off x="7677150" y="4638675"/>
            <a:ext cx="315277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F6650259-1AAC-4CD3-AF0B-B485D61457D2}"/>
              </a:ext>
            </a:extLst>
          </p:cNvPr>
          <p:cNvSpPr/>
          <p:nvPr/>
        </p:nvSpPr>
        <p:spPr>
          <a:xfrm>
            <a:off x="4086226" y="5186362"/>
            <a:ext cx="428625" cy="60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8D44791-7661-4CC7-8DB2-086C91A51289}"/>
              </a:ext>
            </a:extLst>
          </p:cNvPr>
          <p:cNvPicPr>
            <a:picLocks noChangeAspect="1"/>
          </p:cNvPicPr>
          <p:nvPr/>
        </p:nvPicPr>
        <p:blipFill rotWithShape="1">
          <a:blip r:embed="rId2"/>
          <a:srcRect l="71329" t="81965" r="17407" b="8333"/>
          <a:stretch/>
        </p:blipFill>
        <p:spPr>
          <a:xfrm>
            <a:off x="10267950" y="5753100"/>
            <a:ext cx="1924050" cy="1104900"/>
          </a:xfrm>
          <a:prstGeom prst="rect">
            <a:avLst/>
          </a:prstGeom>
        </p:spPr>
      </p:pic>
      <p:sp>
        <p:nvSpPr>
          <p:cNvPr id="2" name="Content Placeholder 2">
            <a:extLst>
              <a:ext uri="{FF2B5EF4-FFF2-40B4-BE49-F238E27FC236}">
                <a16:creationId xmlns:a16="http://schemas.microsoft.com/office/drawing/2014/main" id="{B5E780B1-044A-4923-240E-05E5F7A25779}"/>
              </a:ext>
            </a:extLst>
          </p:cNvPr>
          <p:cNvSpPr txBox="1">
            <a:spLocks/>
          </p:cNvSpPr>
          <p:nvPr/>
        </p:nvSpPr>
        <p:spPr>
          <a:xfrm>
            <a:off x="380999" y="1457537"/>
            <a:ext cx="6142465" cy="4276513"/>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Co-regulation is a relational regulation with an offer of safety</a:t>
            </a:r>
          </a:p>
          <a:p>
            <a:pPr marL="0" indent="0">
              <a:buFont typeface="Arial" panose="020B0604020202020204" pitchFamily="34" charset="0"/>
              <a:buNone/>
            </a:pPr>
            <a:r>
              <a:rPr lang="en-GB" dirty="0"/>
              <a:t>It involves:</a:t>
            </a:r>
          </a:p>
          <a:p>
            <a:r>
              <a:rPr lang="en-GB" dirty="0">
                <a:latin typeface="Helvetica"/>
                <a:cs typeface="Helvetica"/>
              </a:rPr>
              <a:t>A collaborative process that involves </a:t>
            </a:r>
            <a:r>
              <a:rPr lang="en-GB" dirty="0" err="1">
                <a:latin typeface="Helvetica"/>
                <a:cs typeface="Helvetica"/>
              </a:rPr>
              <a:t>attunement</a:t>
            </a:r>
            <a:r>
              <a:rPr lang="en-GB" dirty="0">
                <a:latin typeface="Helvetica"/>
                <a:cs typeface="Helvetica"/>
              </a:rPr>
              <a:t>, empathy, and active listening. By working together to regulate emotions and behaviours, individuals can build stronger connections and promote overall well-being.</a:t>
            </a:r>
          </a:p>
          <a:p>
            <a:r>
              <a:rPr lang="en-GB" dirty="0"/>
              <a:t>Growth and development: children can gradually take on more responsibility for their own regulation, with the support of caregivers and other adults.</a:t>
            </a:r>
          </a:p>
          <a:p>
            <a:r>
              <a:rPr lang="en-GB" dirty="0"/>
              <a:t>Involves a physiological connection that involves the sharing of oxytocin and the soothing of the stress hormone cortisol.</a:t>
            </a:r>
            <a:endParaRPr lang="en-AU" dirty="0"/>
          </a:p>
          <a:p>
            <a:pPr marL="0" indent="0">
              <a:buFont typeface="Arial" panose="020B0604020202020204" pitchFamily="34" charset="0"/>
              <a:buNone/>
            </a:pPr>
            <a:endParaRPr lang="en-AU" dirty="0"/>
          </a:p>
        </p:txBody>
      </p:sp>
      <p:pic>
        <p:nvPicPr>
          <p:cNvPr id="6" name="Picture 5" descr="A screen shot of a graph&#10;&#10;Description automatically generated with low confidence">
            <a:extLst>
              <a:ext uri="{FF2B5EF4-FFF2-40B4-BE49-F238E27FC236}">
                <a16:creationId xmlns:a16="http://schemas.microsoft.com/office/drawing/2014/main" id="{B1E88459-4BC1-B7AE-0C43-E3717DACD9B4}"/>
              </a:ext>
            </a:extLst>
          </p:cNvPr>
          <p:cNvPicPr/>
          <p:nvPr/>
        </p:nvPicPr>
        <p:blipFill rotWithShape="1">
          <a:blip r:embed="rId3">
            <a:extLst>
              <a:ext uri="{28A0092B-C50C-407E-A947-70E740481C1C}">
                <a14:useLocalDpi xmlns:a14="http://schemas.microsoft.com/office/drawing/2010/main" val="0"/>
              </a:ext>
            </a:extLst>
          </a:blip>
          <a:srcRect l="31150"/>
          <a:stretch/>
        </p:blipFill>
        <p:spPr bwMode="auto">
          <a:xfrm>
            <a:off x="6847713" y="1123950"/>
            <a:ext cx="5242974" cy="4125541"/>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8792E70-B65D-1799-C597-DDF9E1251232}"/>
              </a:ext>
            </a:extLst>
          </p:cNvPr>
          <p:cNvSpPr txBox="1">
            <a:spLocks/>
          </p:cNvSpPr>
          <p:nvPr/>
        </p:nvSpPr>
        <p:spPr>
          <a:xfrm>
            <a:off x="380999" y="473314"/>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What is Co-regulation?</a:t>
            </a:r>
          </a:p>
        </p:txBody>
      </p:sp>
    </p:spTree>
    <p:extLst>
      <p:ext uri="{BB962C8B-B14F-4D97-AF65-F5344CB8AC3E}">
        <p14:creationId xmlns:p14="http://schemas.microsoft.com/office/powerpoint/2010/main" val="288590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462F0-235E-4EA7-BF8D-1D38F21A5E50}"/>
              </a:ext>
            </a:extLst>
          </p:cNvPr>
          <p:cNvPicPr>
            <a:picLocks noChangeAspect="1"/>
          </p:cNvPicPr>
          <p:nvPr/>
        </p:nvPicPr>
        <p:blipFill rotWithShape="1">
          <a:blip r:embed="rId3"/>
          <a:srcRect l="56296" t="17222" r="17315" b="60383"/>
          <a:stretch/>
        </p:blipFill>
        <p:spPr>
          <a:xfrm>
            <a:off x="8572500" y="0"/>
            <a:ext cx="3905693" cy="2209800"/>
          </a:xfrm>
          <a:prstGeom prst="rect">
            <a:avLst/>
          </a:prstGeom>
        </p:spPr>
      </p:pic>
      <p:pic>
        <p:nvPicPr>
          <p:cNvPr id="8" name="Picture 7">
            <a:extLst>
              <a:ext uri="{FF2B5EF4-FFF2-40B4-BE49-F238E27FC236}">
                <a16:creationId xmlns:a16="http://schemas.microsoft.com/office/drawing/2014/main" id="{AEB3258E-BA7C-4B47-9946-3AC9B50D0FEC}"/>
              </a:ext>
            </a:extLst>
          </p:cNvPr>
          <p:cNvPicPr>
            <a:picLocks noChangeAspect="1"/>
          </p:cNvPicPr>
          <p:nvPr/>
        </p:nvPicPr>
        <p:blipFill rotWithShape="1">
          <a:blip r:embed="rId3"/>
          <a:srcRect l="56296" t="80139" r="17315" b="8716"/>
          <a:stretch/>
        </p:blipFill>
        <p:spPr>
          <a:xfrm>
            <a:off x="8572500" y="5753100"/>
            <a:ext cx="3619500" cy="1019175"/>
          </a:xfrm>
          <a:prstGeom prst="rect">
            <a:avLst/>
          </a:prstGeom>
        </p:spPr>
      </p:pic>
      <p:pic>
        <p:nvPicPr>
          <p:cNvPr id="9" name="Picture 8">
            <a:extLst>
              <a:ext uri="{FF2B5EF4-FFF2-40B4-BE49-F238E27FC236}">
                <a16:creationId xmlns:a16="http://schemas.microsoft.com/office/drawing/2014/main" id="{B487D713-02A6-4A10-A3BA-2505AD1B5B0C}"/>
              </a:ext>
            </a:extLst>
          </p:cNvPr>
          <p:cNvPicPr>
            <a:picLocks noChangeAspect="1"/>
          </p:cNvPicPr>
          <p:nvPr/>
        </p:nvPicPr>
        <p:blipFill rotWithShape="1">
          <a:blip r:embed="rId4"/>
          <a:srcRect l="71329" t="81965" r="17407" b="8333"/>
          <a:stretch/>
        </p:blipFill>
        <p:spPr>
          <a:xfrm>
            <a:off x="10267950" y="5753100"/>
            <a:ext cx="1924050" cy="1104900"/>
          </a:xfrm>
          <a:prstGeom prst="rect">
            <a:avLst/>
          </a:prstGeom>
        </p:spPr>
      </p:pic>
      <p:sp>
        <p:nvSpPr>
          <p:cNvPr id="2" name="Content Placeholder 2">
            <a:extLst>
              <a:ext uri="{FF2B5EF4-FFF2-40B4-BE49-F238E27FC236}">
                <a16:creationId xmlns:a16="http://schemas.microsoft.com/office/drawing/2014/main" id="{E69FC553-3670-5A68-7131-BBED752D9E54}"/>
              </a:ext>
            </a:extLst>
          </p:cNvPr>
          <p:cNvSpPr txBox="1">
            <a:spLocks/>
          </p:cNvSpPr>
          <p:nvPr/>
        </p:nvSpPr>
        <p:spPr>
          <a:xfrm>
            <a:off x="714375" y="1998755"/>
            <a:ext cx="10515600" cy="39653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dirty="0"/>
              <a:t>Relational offering:</a:t>
            </a:r>
          </a:p>
          <a:p>
            <a:r>
              <a:rPr lang="en-AU" sz="2000" dirty="0"/>
              <a:t>An orientation – I’m going to be open. Adaptive, understand this unique relationship with the child. </a:t>
            </a:r>
          </a:p>
          <a:p>
            <a:r>
              <a:rPr lang="en-AU" sz="2000" dirty="0"/>
              <a:t>Presence – showing up</a:t>
            </a:r>
            <a:r>
              <a:rPr lang="en-AU" sz="2000" i="1" dirty="0"/>
              <a:t>, heard, met, felt and understood</a:t>
            </a:r>
            <a:r>
              <a:rPr lang="en-AU" sz="2000" dirty="0"/>
              <a:t>.</a:t>
            </a:r>
          </a:p>
          <a:p>
            <a:r>
              <a:rPr lang="en-AU" sz="2000" dirty="0"/>
              <a:t>Curiosity and empathy about the meaning of the child’s story.</a:t>
            </a:r>
          </a:p>
          <a:p>
            <a:r>
              <a:rPr lang="en-AU" sz="2000" dirty="0"/>
              <a:t>Provide understanding and meet the child’s need. </a:t>
            </a:r>
          </a:p>
          <a:p>
            <a:r>
              <a:rPr lang="en-GB" sz="2000" dirty="0"/>
              <a:t>Develop classroom relational rituals</a:t>
            </a:r>
            <a:r>
              <a:rPr lang="en-AU" sz="2000" dirty="0"/>
              <a:t>, </a:t>
            </a:r>
            <a:r>
              <a:rPr lang="en-GB" sz="2000" dirty="0"/>
              <a:t>Participating in these rituals can help educators build and maintain connection with the students</a:t>
            </a:r>
            <a:endParaRPr lang="en-AU" sz="2000" dirty="0"/>
          </a:p>
          <a:p>
            <a:pPr marL="0" indent="0">
              <a:buFont typeface="Arial" panose="020B0604020202020204" pitchFamily="34" charset="0"/>
              <a:buNone/>
            </a:pPr>
            <a:endParaRPr lang="en-AU" dirty="0"/>
          </a:p>
          <a:p>
            <a:pPr marL="0" indent="0">
              <a:buFont typeface="Arial" panose="020B0604020202020204" pitchFamily="34" charset="0"/>
              <a:buNone/>
            </a:pPr>
            <a:r>
              <a:rPr lang="en-AU" dirty="0"/>
              <a:t>Playfulness, Acceptance, Curiosity and Empathy PACE Framework Dan Hughes</a:t>
            </a:r>
          </a:p>
        </p:txBody>
      </p:sp>
      <p:sp>
        <p:nvSpPr>
          <p:cNvPr id="3" name="Title 1">
            <a:extLst>
              <a:ext uri="{FF2B5EF4-FFF2-40B4-BE49-F238E27FC236}">
                <a16:creationId xmlns:a16="http://schemas.microsoft.com/office/drawing/2014/main" id="{2C6B354D-FE70-279A-12A0-889905116D8C}"/>
              </a:ext>
            </a:extLst>
          </p:cNvPr>
          <p:cNvSpPr txBox="1">
            <a:spLocks/>
          </p:cNvSpPr>
          <p:nvPr/>
        </p:nvSpPr>
        <p:spPr>
          <a:xfrm>
            <a:off x="347545" y="728028"/>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Co-regulation- a relational offering</a:t>
            </a:r>
          </a:p>
        </p:txBody>
      </p:sp>
    </p:spTree>
    <p:extLst>
      <p:ext uri="{BB962C8B-B14F-4D97-AF65-F5344CB8AC3E}">
        <p14:creationId xmlns:p14="http://schemas.microsoft.com/office/powerpoint/2010/main" val="2600642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D911F-047F-42E8-9A89-74AD0CD5AAE1}"/>
              </a:ext>
            </a:extLst>
          </p:cNvPr>
          <p:cNvPicPr>
            <a:picLocks noChangeAspect="1"/>
          </p:cNvPicPr>
          <p:nvPr/>
        </p:nvPicPr>
        <p:blipFill rotWithShape="1">
          <a:blip r:embed="rId3"/>
          <a:srcRect l="43366" t="66176" r="17371" b="8302"/>
          <a:stretch/>
        </p:blipFill>
        <p:spPr>
          <a:xfrm>
            <a:off x="6257925" y="4286568"/>
            <a:ext cx="5934075" cy="2571433"/>
          </a:xfrm>
          <a:prstGeom prst="rect">
            <a:avLst/>
          </a:prstGeom>
        </p:spPr>
      </p:pic>
      <p:pic>
        <p:nvPicPr>
          <p:cNvPr id="6" name="Picture 5">
            <a:extLst>
              <a:ext uri="{FF2B5EF4-FFF2-40B4-BE49-F238E27FC236}">
                <a16:creationId xmlns:a16="http://schemas.microsoft.com/office/drawing/2014/main" id="{EE970F55-F615-4D5F-A175-19EA61C92BFB}"/>
              </a:ext>
            </a:extLst>
          </p:cNvPr>
          <p:cNvPicPr>
            <a:picLocks noChangeAspect="1"/>
          </p:cNvPicPr>
          <p:nvPr/>
        </p:nvPicPr>
        <p:blipFill rotWithShape="1">
          <a:blip r:embed="rId4"/>
          <a:srcRect l="71329" t="81965" r="17407" b="8333"/>
          <a:stretch/>
        </p:blipFill>
        <p:spPr>
          <a:xfrm>
            <a:off x="10267950" y="5753100"/>
            <a:ext cx="1924050" cy="1104900"/>
          </a:xfrm>
          <a:prstGeom prst="rect">
            <a:avLst/>
          </a:prstGeom>
        </p:spPr>
      </p:pic>
      <p:sp>
        <p:nvSpPr>
          <p:cNvPr id="2" name="TextBox 1">
            <a:extLst>
              <a:ext uri="{FF2B5EF4-FFF2-40B4-BE49-F238E27FC236}">
                <a16:creationId xmlns:a16="http://schemas.microsoft.com/office/drawing/2014/main" id="{6F5BC160-0D2A-0A54-31BC-4751F5FCFFDC}"/>
              </a:ext>
            </a:extLst>
          </p:cNvPr>
          <p:cNvSpPr txBox="1"/>
          <p:nvPr/>
        </p:nvSpPr>
        <p:spPr>
          <a:xfrm rot="10800000" flipV="1">
            <a:off x="8120486" y="1521784"/>
            <a:ext cx="3713354" cy="2554545"/>
          </a:xfrm>
          <a:prstGeom prst="rect">
            <a:avLst/>
          </a:prstGeom>
          <a:noFill/>
        </p:spPr>
        <p:txBody>
          <a:bodyPr wrap="square" rtlCol="0">
            <a:spAutoFit/>
          </a:bodyPr>
          <a:lstStyle/>
          <a:p>
            <a:pPr algn="ctr"/>
            <a:r>
              <a:rPr lang="en-AU" sz="3200" b="1" dirty="0">
                <a:solidFill>
                  <a:srgbClr val="F67A0A"/>
                </a:solidFill>
                <a:latin typeface="Helvetica" panose="020B0604020202030204" pitchFamily="34" charset="0"/>
              </a:rPr>
              <a:t>“Someone who cares for me knows how to bring us back together”</a:t>
            </a:r>
          </a:p>
        </p:txBody>
      </p:sp>
      <p:sp>
        <p:nvSpPr>
          <p:cNvPr id="3" name="Content Placeholder 2">
            <a:extLst>
              <a:ext uri="{FF2B5EF4-FFF2-40B4-BE49-F238E27FC236}">
                <a16:creationId xmlns:a16="http://schemas.microsoft.com/office/drawing/2014/main" id="{B757B65B-E486-8B9C-1F0E-16A85A470763}"/>
              </a:ext>
            </a:extLst>
          </p:cNvPr>
          <p:cNvSpPr txBox="1">
            <a:spLocks/>
          </p:cNvSpPr>
          <p:nvPr/>
        </p:nvSpPr>
        <p:spPr>
          <a:xfrm>
            <a:off x="723972" y="1521784"/>
            <a:ext cx="6814254" cy="38144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800" dirty="0">
                <a:latin typeface="Helvetica" panose="020B0604020202030204" pitchFamily="34" charset="0"/>
                <a:cs typeface="Calibri"/>
              </a:rPr>
              <a:t>Repair and rupture are intrinsic to all relationships. Repair is an opening which enables a child to feel pleasure, trust and security. It provides an implicit belief and knowledge that problems can be overcome. Repair enables anticipation and makes transition possible.</a:t>
            </a:r>
          </a:p>
          <a:p>
            <a:r>
              <a:rPr lang="en-AU" sz="1800" dirty="0">
                <a:latin typeface="Helvetica" panose="020B0604020202030204" pitchFamily="34" charset="0"/>
                <a:cs typeface="Calibri"/>
              </a:rPr>
              <a:t>Build in opportunities for 1:1 time to connect with children. </a:t>
            </a:r>
          </a:p>
          <a:p>
            <a:pPr>
              <a:lnSpc>
                <a:spcPct val="120000"/>
              </a:lnSpc>
            </a:pPr>
            <a:r>
              <a:rPr lang="en-AU" sz="1800" dirty="0">
                <a:latin typeface="Helvetica" panose="020B0604020202030204" pitchFamily="34" charset="0"/>
                <a:cs typeface="Calibri"/>
              </a:rPr>
              <a:t>Consider an additional relationship or emotional anchor that is available to children when issues arise.</a:t>
            </a:r>
          </a:p>
          <a:p>
            <a:pPr>
              <a:lnSpc>
                <a:spcPct val="120000"/>
              </a:lnSpc>
            </a:pPr>
            <a:r>
              <a:rPr lang="en-AU" sz="1800" dirty="0">
                <a:latin typeface="Helvetica" panose="020B0604020202030204" pitchFamily="34" charset="0"/>
                <a:cs typeface="Calibri"/>
              </a:rPr>
              <a:t>Provide social stories of ways in which ruptures and repairs happen in your classroom.</a:t>
            </a:r>
          </a:p>
          <a:p>
            <a:pPr>
              <a:lnSpc>
                <a:spcPct val="120000"/>
              </a:lnSpc>
            </a:pPr>
            <a:r>
              <a:rPr lang="en-AU" sz="1800" dirty="0">
                <a:latin typeface="Helvetica" panose="020B0604020202030204" pitchFamily="34" charset="0"/>
                <a:cs typeface="Calibri"/>
              </a:rPr>
              <a:t>Initiate timely repair. </a:t>
            </a:r>
          </a:p>
          <a:p>
            <a:pPr>
              <a:lnSpc>
                <a:spcPct val="120000"/>
              </a:lnSpc>
            </a:pPr>
            <a:r>
              <a:rPr lang="en-AU" sz="1800" dirty="0">
                <a:latin typeface="Helvetica" panose="020B0604020202030204" pitchFamily="34" charset="0"/>
                <a:cs typeface="Calibri"/>
              </a:rPr>
              <a:t>Find ways to reconnect with the child through play, art, creation, relational activities.</a:t>
            </a:r>
          </a:p>
        </p:txBody>
      </p:sp>
      <p:sp>
        <p:nvSpPr>
          <p:cNvPr id="4" name="Title 1">
            <a:extLst>
              <a:ext uri="{FF2B5EF4-FFF2-40B4-BE49-F238E27FC236}">
                <a16:creationId xmlns:a16="http://schemas.microsoft.com/office/drawing/2014/main" id="{A353D8F8-150F-9E39-2491-EC7FF80B0D79}"/>
              </a:ext>
            </a:extLst>
          </p:cNvPr>
          <p:cNvSpPr txBox="1">
            <a:spLocks/>
          </p:cNvSpPr>
          <p:nvPr/>
        </p:nvSpPr>
        <p:spPr>
          <a:xfrm>
            <a:off x="325242" y="491468"/>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Rupture and Repair</a:t>
            </a:r>
          </a:p>
        </p:txBody>
      </p:sp>
    </p:spTree>
    <p:extLst>
      <p:ext uri="{BB962C8B-B14F-4D97-AF65-F5344CB8AC3E}">
        <p14:creationId xmlns:p14="http://schemas.microsoft.com/office/powerpoint/2010/main" val="304295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2D2137-694C-43E1-A451-8DC742B3E09D}"/>
              </a:ext>
            </a:extLst>
          </p:cNvPr>
          <p:cNvPicPr>
            <a:picLocks noChangeAspect="1"/>
          </p:cNvPicPr>
          <p:nvPr/>
        </p:nvPicPr>
        <p:blipFill rotWithShape="1">
          <a:blip r:embed="rId2"/>
          <a:srcRect l="64074" t="17361" r="17500" b="58991"/>
          <a:stretch/>
        </p:blipFill>
        <p:spPr>
          <a:xfrm>
            <a:off x="8285699" y="0"/>
            <a:ext cx="3906302" cy="3342222"/>
          </a:xfrm>
          <a:prstGeom prst="rect">
            <a:avLst/>
          </a:prstGeom>
        </p:spPr>
      </p:pic>
      <p:pic>
        <p:nvPicPr>
          <p:cNvPr id="4" name="Picture 3">
            <a:extLst>
              <a:ext uri="{FF2B5EF4-FFF2-40B4-BE49-F238E27FC236}">
                <a16:creationId xmlns:a16="http://schemas.microsoft.com/office/drawing/2014/main" id="{08041461-3619-4F68-8CFD-70C60023EA36}"/>
              </a:ext>
            </a:extLst>
          </p:cNvPr>
          <p:cNvPicPr>
            <a:picLocks noChangeAspect="1"/>
          </p:cNvPicPr>
          <p:nvPr/>
        </p:nvPicPr>
        <p:blipFill rotWithShape="1">
          <a:blip r:embed="rId2"/>
          <a:srcRect l="64074" t="84398" r="17500" b="8611"/>
          <a:stretch/>
        </p:blipFill>
        <p:spPr>
          <a:xfrm>
            <a:off x="9631509" y="6210300"/>
            <a:ext cx="2560491" cy="647700"/>
          </a:xfrm>
          <a:prstGeom prst="rect">
            <a:avLst/>
          </a:prstGeom>
        </p:spPr>
      </p:pic>
      <p:pic>
        <p:nvPicPr>
          <p:cNvPr id="5" name="Picture 4">
            <a:extLst>
              <a:ext uri="{FF2B5EF4-FFF2-40B4-BE49-F238E27FC236}">
                <a16:creationId xmlns:a16="http://schemas.microsoft.com/office/drawing/2014/main" id="{8D351422-6130-433C-B529-CB8EF4C28409}"/>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sp>
        <p:nvSpPr>
          <p:cNvPr id="2" name="Content Placeholder 2">
            <a:extLst>
              <a:ext uri="{FF2B5EF4-FFF2-40B4-BE49-F238E27FC236}">
                <a16:creationId xmlns:a16="http://schemas.microsoft.com/office/drawing/2014/main" id="{69ABE7BA-8FA7-7154-4ED7-9DF71AA41CA9}"/>
              </a:ext>
            </a:extLst>
          </p:cNvPr>
          <p:cNvSpPr txBox="1">
            <a:spLocks/>
          </p:cNvSpPr>
          <p:nvPr/>
        </p:nvSpPr>
        <p:spPr>
          <a:xfrm>
            <a:off x="861925" y="1731741"/>
            <a:ext cx="8342621" cy="480240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AU" i="1" dirty="0">
                <a:latin typeface="Helvetica"/>
                <a:cs typeface="Helvetica"/>
              </a:rPr>
              <a:t>“ As committed and caring professionals, we put the needs of our students at the fore of all we do and regularly support colleagues who may need help, </a:t>
            </a:r>
          </a:p>
          <a:p>
            <a:pPr marL="0" indent="0" algn="ctr">
              <a:buFont typeface="Arial" panose="020B0604020202020204" pitchFamily="34" charset="0"/>
              <a:buNone/>
            </a:pPr>
            <a:r>
              <a:rPr lang="en-AU" i="1" dirty="0">
                <a:latin typeface="Helvetica"/>
                <a:cs typeface="Helvetica"/>
              </a:rPr>
              <a:t>but how often do we take time to meet our own needs?” </a:t>
            </a:r>
            <a:endParaRPr lang="en-AU" i="1" dirty="0">
              <a:cs typeface="Helvetica" pitchFamily="2" charset="0"/>
            </a:endParaRPr>
          </a:p>
          <a:p>
            <a:pPr marL="0" indent="0">
              <a:buFont typeface="Arial" panose="020B0604020202020204" pitchFamily="34" charset="0"/>
              <a:buNone/>
            </a:pPr>
            <a:endParaRPr lang="en-AU" sz="2200" dirty="0">
              <a:latin typeface="Helvetica"/>
              <a:cs typeface="Helvetica"/>
            </a:endParaRPr>
          </a:p>
          <a:p>
            <a:r>
              <a:rPr lang="en-AU" sz="2200" dirty="0">
                <a:latin typeface="Helvetica"/>
                <a:cs typeface="Helvetica"/>
              </a:rPr>
              <a:t>Being mindful of your emotional and physical state.</a:t>
            </a:r>
            <a:endParaRPr lang="en-AU" sz="2200" dirty="0">
              <a:cs typeface="Helvetica" pitchFamily="2" charset="0"/>
            </a:endParaRPr>
          </a:p>
          <a:p>
            <a:r>
              <a:rPr lang="en-AU" sz="2200" dirty="0">
                <a:latin typeface="Helvetica"/>
                <a:cs typeface="Helvetica"/>
              </a:rPr>
              <a:t>Understanding the influence of your own story.</a:t>
            </a:r>
          </a:p>
          <a:p>
            <a:r>
              <a:rPr lang="en-AU" sz="2200" dirty="0">
                <a:latin typeface="Helvetica"/>
                <a:cs typeface="Helvetica"/>
              </a:rPr>
              <a:t>Know your stress points</a:t>
            </a:r>
          </a:p>
          <a:p>
            <a:r>
              <a:rPr lang="en-AU" sz="2200" dirty="0">
                <a:latin typeface="Helvetica"/>
                <a:cs typeface="Helvetica"/>
              </a:rPr>
              <a:t>Having a range of self-care strategies that are planned and practiced </a:t>
            </a:r>
            <a:endParaRPr lang="en-AU" sz="2200" dirty="0">
              <a:cs typeface="Helvetica"/>
            </a:endParaRPr>
          </a:p>
          <a:p>
            <a:r>
              <a:rPr lang="en-AU" sz="2200" dirty="0">
                <a:latin typeface="Helvetica"/>
              </a:rPr>
              <a:t>Ensuring wellbeing strategies such as sleep, nutrition.</a:t>
            </a:r>
          </a:p>
          <a:p>
            <a:r>
              <a:rPr lang="en-AU" sz="2200" dirty="0">
                <a:latin typeface="Helvetica"/>
              </a:rPr>
              <a:t>Nurturing supportive collegial relationships.</a:t>
            </a:r>
          </a:p>
          <a:p>
            <a:pPr marL="0" indent="0">
              <a:buFont typeface="Arial" panose="020B0604020202020204" pitchFamily="34" charset="0"/>
              <a:buNone/>
            </a:pPr>
            <a:endParaRPr lang="en-AU" sz="1200" dirty="0">
              <a:latin typeface="Helvetica"/>
              <a:cs typeface="Helvetica"/>
            </a:endParaRPr>
          </a:p>
          <a:p>
            <a:pPr marL="0" indent="0">
              <a:buFont typeface="Arial" panose="020B0604020202020204" pitchFamily="34" charset="0"/>
              <a:buNone/>
            </a:pPr>
            <a:r>
              <a:rPr lang="en-AU" sz="1200" dirty="0">
                <a:latin typeface="Helvetica"/>
                <a:cs typeface="Helvetica"/>
              </a:rPr>
              <a:t>Stephenson, E (2021) </a:t>
            </a:r>
            <a:r>
              <a:rPr lang="en-AU" sz="1200" i="1" dirty="0">
                <a:latin typeface="Helvetica"/>
                <a:cs typeface="Helvetica"/>
              </a:rPr>
              <a:t>Please secure you own mask first, </a:t>
            </a:r>
            <a:r>
              <a:rPr lang="en-AU" sz="1200" dirty="0">
                <a:latin typeface="Helvetica"/>
                <a:cs typeface="Helvetica"/>
              </a:rPr>
              <a:t>Teaching in Action, Issue #2 2021, Australian Council for Education Leaders, NSW</a:t>
            </a:r>
            <a:endParaRPr lang="en-AU" sz="1200" dirty="0">
              <a:cs typeface="Helvetica"/>
            </a:endParaRPr>
          </a:p>
        </p:txBody>
      </p:sp>
      <p:sp>
        <p:nvSpPr>
          <p:cNvPr id="6" name="Title 1">
            <a:extLst>
              <a:ext uri="{FF2B5EF4-FFF2-40B4-BE49-F238E27FC236}">
                <a16:creationId xmlns:a16="http://schemas.microsoft.com/office/drawing/2014/main" id="{9D69A4D4-FD63-024F-C3D2-0A309A68F015}"/>
              </a:ext>
            </a:extLst>
          </p:cNvPr>
          <p:cNvSpPr txBox="1">
            <a:spLocks/>
          </p:cNvSpPr>
          <p:nvPr/>
        </p:nvSpPr>
        <p:spPr>
          <a:xfrm>
            <a:off x="325242" y="491468"/>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The Importance of You</a:t>
            </a:r>
          </a:p>
        </p:txBody>
      </p:sp>
    </p:spTree>
    <p:extLst>
      <p:ext uri="{BB962C8B-B14F-4D97-AF65-F5344CB8AC3E}">
        <p14:creationId xmlns:p14="http://schemas.microsoft.com/office/powerpoint/2010/main" val="3598799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0D99B9-FC72-4CE9-A580-BD9BCA08D9BF}"/>
              </a:ext>
            </a:extLst>
          </p:cNvPr>
          <p:cNvPicPr>
            <a:picLocks noChangeAspect="1"/>
          </p:cNvPicPr>
          <p:nvPr/>
        </p:nvPicPr>
        <p:blipFill rotWithShape="1">
          <a:blip r:embed="rId2"/>
          <a:srcRect l="12593" t="17639" r="17685" b="8195"/>
          <a:stretch/>
        </p:blipFill>
        <p:spPr>
          <a:xfrm>
            <a:off x="2505075" y="0"/>
            <a:ext cx="9686925" cy="6869614"/>
          </a:xfrm>
          <a:prstGeom prst="rect">
            <a:avLst/>
          </a:prstGeom>
        </p:spPr>
      </p:pic>
      <p:sp>
        <p:nvSpPr>
          <p:cNvPr id="4" name="Rectangle 3">
            <a:extLst>
              <a:ext uri="{FF2B5EF4-FFF2-40B4-BE49-F238E27FC236}">
                <a16:creationId xmlns:a16="http://schemas.microsoft.com/office/drawing/2014/main" id="{8CB7B4BE-F96F-47FD-9907-D65DC4E1CBBE}"/>
              </a:ext>
            </a:extLst>
          </p:cNvPr>
          <p:cNvSpPr/>
          <p:nvPr/>
        </p:nvSpPr>
        <p:spPr>
          <a:xfrm>
            <a:off x="8143875" y="2762250"/>
            <a:ext cx="2933700" cy="1514475"/>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9621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F4EED7-9151-413B-862A-4D0A2A2C6D6F}"/>
              </a:ext>
            </a:extLst>
          </p:cNvPr>
          <p:cNvPicPr>
            <a:picLocks noChangeAspect="1"/>
          </p:cNvPicPr>
          <p:nvPr/>
        </p:nvPicPr>
        <p:blipFill rotWithShape="1">
          <a:blip r:embed="rId2"/>
          <a:srcRect l="12851" t="31041" r="17184" b="8022"/>
          <a:stretch/>
        </p:blipFill>
        <p:spPr>
          <a:xfrm>
            <a:off x="449489" y="300825"/>
            <a:ext cx="11293022" cy="6557175"/>
          </a:xfrm>
          <a:prstGeom prst="rect">
            <a:avLst/>
          </a:prstGeom>
        </p:spPr>
      </p:pic>
      <p:sp>
        <p:nvSpPr>
          <p:cNvPr id="4" name="Rectangle 3">
            <a:extLst>
              <a:ext uri="{FF2B5EF4-FFF2-40B4-BE49-F238E27FC236}">
                <a16:creationId xmlns:a16="http://schemas.microsoft.com/office/drawing/2014/main" id="{2933EA97-F9DB-4E30-834F-3A82DB935F09}"/>
              </a:ext>
            </a:extLst>
          </p:cNvPr>
          <p:cNvSpPr/>
          <p:nvPr/>
        </p:nvSpPr>
        <p:spPr>
          <a:xfrm>
            <a:off x="600075" y="6134100"/>
            <a:ext cx="3086100" cy="723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5E66D987-F9D0-483B-80FF-A3E9EAF12022}"/>
              </a:ext>
            </a:extLst>
          </p:cNvPr>
          <p:cNvPicPr>
            <a:picLocks noChangeAspect="1"/>
          </p:cNvPicPr>
          <p:nvPr/>
        </p:nvPicPr>
        <p:blipFill rotWithShape="1">
          <a:blip r:embed="rId3"/>
          <a:srcRect l="71329" t="81965" r="17407" b="8333"/>
          <a:stretch/>
        </p:blipFill>
        <p:spPr>
          <a:xfrm>
            <a:off x="10134600" y="5753100"/>
            <a:ext cx="1924050" cy="1104900"/>
          </a:xfrm>
          <a:prstGeom prst="rect">
            <a:avLst/>
          </a:prstGeom>
        </p:spPr>
      </p:pic>
      <p:sp>
        <p:nvSpPr>
          <p:cNvPr id="6" name="Rectangle 5">
            <a:extLst>
              <a:ext uri="{FF2B5EF4-FFF2-40B4-BE49-F238E27FC236}">
                <a16:creationId xmlns:a16="http://schemas.microsoft.com/office/drawing/2014/main" id="{3ED2374A-567A-221E-3925-0B2A79288C02}"/>
              </a:ext>
            </a:extLst>
          </p:cNvPr>
          <p:cNvSpPr/>
          <p:nvPr/>
        </p:nvSpPr>
        <p:spPr>
          <a:xfrm>
            <a:off x="7683190" y="2146609"/>
            <a:ext cx="1750742" cy="2057401"/>
          </a:xfrm>
          <a:prstGeom prst="rect">
            <a:avLst/>
          </a:prstGeom>
          <a:solidFill>
            <a:srgbClr val="F268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05BA836D-CAAD-144F-E2B2-9E9ECFC2B59B}"/>
              </a:ext>
            </a:extLst>
          </p:cNvPr>
          <p:cNvSpPr/>
          <p:nvPr/>
        </p:nvSpPr>
        <p:spPr>
          <a:xfrm>
            <a:off x="9080810" y="2341756"/>
            <a:ext cx="810322" cy="1523070"/>
          </a:xfrm>
          <a:prstGeom prst="rect">
            <a:avLst/>
          </a:prstGeom>
          <a:solidFill>
            <a:srgbClr val="F268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9BB34BA5-25CB-8DD8-DF8D-06178A6A4BDB}"/>
              </a:ext>
            </a:extLst>
          </p:cNvPr>
          <p:cNvSpPr/>
          <p:nvPr/>
        </p:nvSpPr>
        <p:spPr>
          <a:xfrm>
            <a:off x="7322634" y="2341756"/>
            <a:ext cx="706244" cy="1523070"/>
          </a:xfrm>
          <a:prstGeom prst="rect">
            <a:avLst/>
          </a:prstGeom>
          <a:solidFill>
            <a:srgbClr val="F268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53017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CD78A1D-8DC1-47A2-A2BA-5AC73D220C82}"/>
              </a:ext>
            </a:extLst>
          </p:cNvPr>
          <p:cNvPicPr>
            <a:picLocks noChangeAspect="1"/>
          </p:cNvPicPr>
          <p:nvPr/>
        </p:nvPicPr>
        <p:blipFill rotWithShape="1">
          <a:blip r:embed="rId2"/>
          <a:srcRect l="5440" t="23878" r="2708" b="14336"/>
          <a:stretch/>
        </p:blipFill>
        <p:spPr>
          <a:xfrm>
            <a:off x="-13341" y="1123575"/>
            <a:ext cx="12205341" cy="5473491"/>
          </a:xfrm>
          <a:prstGeom prst="rect">
            <a:avLst/>
          </a:prstGeom>
        </p:spPr>
      </p:pic>
      <p:pic>
        <p:nvPicPr>
          <p:cNvPr id="10" name="Picture 9">
            <a:extLst>
              <a:ext uri="{FF2B5EF4-FFF2-40B4-BE49-F238E27FC236}">
                <a16:creationId xmlns:a16="http://schemas.microsoft.com/office/drawing/2014/main" id="{33F732FD-66D4-46CD-968E-213A4CC541E2}"/>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sp>
        <p:nvSpPr>
          <p:cNvPr id="16" name="Title 1">
            <a:extLst>
              <a:ext uri="{FF2B5EF4-FFF2-40B4-BE49-F238E27FC236}">
                <a16:creationId xmlns:a16="http://schemas.microsoft.com/office/drawing/2014/main" id="{EF3222AA-9E10-42D6-A5CB-F1F85D2B7AC1}"/>
              </a:ext>
            </a:extLst>
          </p:cNvPr>
          <p:cNvSpPr txBox="1">
            <a:spLocks/>
          </p:cNvSpPr>
          <p:nvPr/>
        </p:nvSpPr>
        <p:spPr>
          <a:xfrm>
            <a:off x="234353" y="460793"/>
            <a:ext cx="11132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charset="0"/>
              </a:rPr>
              <a:t>The Australian Childhood Foundation</a:t>
            </a:r>
          </a:p>
        </p:txBody>
      </p:sp>
    </p:spTree>
    <p:extLst>
      <p:ext uri="{BB962C8B-B14F-4D97-AF65-F5344CB8AC3E}">
        <p14:creationId xmlns:p14="http://schemas.microsoft.com/office/powerpoint/2010/main" val="151930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D911F-047F-42E8-9A89-74AD0CD5AAE1}"/>
              </a:ext>
            </a:extLst>
          </p:cNvPr>
          <p:cNvPicPr>
            <a:picLocks noChangeAspect="1"/>
          </p:cNvPicPr>
          <p:nvPr/>
        </p:nvPicPr>
        <p:blipFill rotWithShape="1">
          <a:blip r:embed="rId2"/>
          <a:srcRect l="43366" t="66176" r="17371" b="8302"/>
          <a:stretch/>
        </p:blipFill>
        <p:spPr>
          <a:xfrm rot="5400000">
            <a:off x="-2520515" y="4800199"/>
            <a:ext cx="5934075" cy="2571433"/>
          </a:xfrm>
          <a:prstGeom prst="rect">
            <a:avLst/>
          </a:prstGeom>
        </p:spPr>
      </p:pic>
      <p:pic>
        <p:nvPicPr>
          <p:cNvPr id="6" name="Picture 5">
            <a:extLst>
              <a:ext uri="{FF2B5EF4-FFF2-40B4-BE49-F238E27FC236}">
                <a16:creationId xmlns:a16="http://schemas.microsoft.com/office/drawing/2014/main" id="{EE970F55-F615-4D5F-A175-19EA61C92BFB}"/>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sp>
        <p:nvSpPr>
          <p:cNvPr id="2" name="Title 1">
            <a:extLst>
              <a:ext uri="{FF2B5EF4-FFF2-40B4-BE49-F238E27FC236}">
                <a16:creationId xmlns:a16="http://schemas.microsoft.com/office/drawing/2014/main" id="{39B96F60-6AD3-278A-87B9-71C18C132214}"/>
              </a:ext>
            </a:extLst>
          </p:cNvPr>
          <p:cNvSpPr txBox="1">
            <a:spLocks/>
          </p:cNvSpPr>
          <p:nvPr/>
        </p:nvSpPr>
        <p:spPr>
          <a:xfrm>
            <a:off x="838200" y="459863"/>
            <a:ext cx="10515600" cy="1004594"/>
          </a:xfrm>
          <a:prstGeom prst="rect">
            <a:avLst/>
          </a:prstGeom>
          <a:solidFill>
            <a:srgbClr val="F2682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latin typeface="HelveticaNeueLT Pro 55 Roman" panose="020B0604020202020204" pitchFamily="34" charset="0"/>
              </a:rPr>
              <a:t>Our Education Services</a:t>
            </a:r>
          </a:p>
        </p:txBody>
      </p:sp>
      <p:sp>
        <p:nvSpPr>
          <p:cNvPr id="3" name="Content Placeholder 2">
            <a:extLst>
              <a:ext uri="{FF2B5EF4-FFF2-40B4-BE49-F238E27FC236}">
                <a16:creationId xmlns:a16="http://schemas.microsoft.com/office/drawing/2014/main" id="{9B06BBB3-2DD1-521F-78BE-D4E61BE6FA9D}"/>
              </a:ext>
            </a:extLst>
          </p:cNvPr>
          <p:cNvSpPr txBox="1">
            <a:spLocks/>
          </p:cNvSpPr>
          <p:nvPr/>
        </p:nvSpPr>
        <p:spPr>
          <a:xfrm>
            <a:off x="1335566" y="1835628"/>
            <a:ext cx="10018234" cy="354630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3162" indent="-153162" defTabSz="612648">
              <a:lnSpc>
                <a:spcPct val="107000"/>
              </a:lnSpc>
              <a:spcBef>
                <a:spcPts val="670"/>
              </a:spcBef>
              <a:spcAft>
                <a:spcPts val="536"/>
              </a:spcAft>
            </a:pPr>
            <a:r>
              <a:rPr lang="en-US" sz="1800" dirty="0">
                <a:solidFill>
                  <a:srgbClr val="63666A"/>
                </a:solidFill>
                <a:latin typeface="Helvetica Neue" charset="0"/>
                <a:ea typeface="Helvetica Neue" charset="0"/>
                <a:cs typeface="Helvetica Neue" charset="0"/>
              </a:rPr>
              <a:t>Our Education Services co-create and amplify knowledge that changes children’s lives for the better, by creating networks of learning in partnership with professionals and </a:t>
            </a:r>
            <a:r>
              <a:rPr lang="en-US" sz="1800" dirty="0" err="1">
                <a:solidFill>
                  <a:srgbClr val="63666A"/>
                </a:solidFill>
                <a:latin typeface="Helvetica Neue" charset="0"/>
                <a:ea typeface="Helvetica Neue" charset="0"/>
                <a:cs typeface="Helvetica Neue" charset="0"/>
              </a:rPr>
              <a:t>organisations</a:t>
            </a:r>
            <a:r>
              <a:rPr lang="en-US" sz="1800" dirty="0">
                <a:solidFill>
                  <a:srgbClr val="63666A"/>
                </a:solidFill>
                <a:latin typeface="Helvetica Neue" charset="0"/>
                <a:ea typeface="Helvetica Neue" charset="0"/>
                <a:cs typeface="Helvetica Neue" charset="0"/>
              </a:rPr>
              <a:t> working with children and young people.</a:t>
            </a:r>
          </a:p>
          <a:p>
            <a:pPr marL="153162" indent="-153162" defTabSz="612648">
              <a:lnSpc>
                <a:spcPct val="107000"/>
              </a:lnSpc>
              <a:spcBef>
                <a:spcPts val="670"/>
              </a:spcBef>
              <a:spcAft>
                <a:spcPts val="536"/>
              </a:spcAft>
            </a:pPr>
            <a:r>
              <a:rPr lang="en-AU" sz="1800" dirty="0">
                <a:solidFill>
                  <a:srgbClr val="63666A"/>
                </a:solidFill>
                <a:latin typeface="Helvetica Neue" charset="0"/>
                <a:ea typeface="Helvetica Neue" charset="0"/>
                <a:cs typeface="Helvetica Neue" charset="0"/>
              </a:rPr>
              <a:t>Our efforts include:</a:t>
            </a:r>
          </a:p>
          <a:p>
            <a:pPr marL="459486" lvl="1" indent="-153162" defTabSz="612648">
              <a:lnSpc>
                <a:spcPct val="107000"/>
              </a:lnSpc>
              <a:spcBef>
                <a:spcPts val="335"/>
              </a:spcBef>
              <a:spcAft>
                <a:spcPts val="536"/>
              </a:spcAft>
            </a:pPr>
            <a:r>
              <a:rPr lang="en-AU" sz="1800" dirty="0">
                <a:solidFill>
                  <a:srgbClr val="63666A"/>
                </a:solidFill>
                <a:latin typeface="Helvetica Neue" charset="0"/>
                <a:ea typeface="Helvetica Neue" charset="0"/>
                <a:cs typeface="Helvetica Neue" charset="0"/>
              </a:rPr>
              <a:t>Accessible learning opportunities for professionals: a range of self-paced modules and virtual classrooms covering trauma prevention, relational healing and evidence-based approaches to best practice.</a:t>
            </a:r>
          </a:p>
          <a:p>
            <a:pPr marL="459486" lvl="1" indent="-153162" defTabSz="612648">
              <a:lnSpc>
                <a:spcPct val="107000"/>
              </a:lnSpc>
              <a:spcBef>
                <a:spcPts val="335"/>
              </a:spcBef>
              <a:spcAft>
                <a:spcPts val="536"/>
              </a:spcAft>
            </a:pPr>
            <a:r>
              <a:rPr lang="en-AU" sz="1800" dirty="0">
                <a:solidFill>
                  <a:srgbClr val="63666A"/>
                </a:solidFill>
                <a:latin typeface="Helvetica Neue" charset="0"/>
                <a:ea typeface="Helvetica Neue" charset="0"/>
                <a:cs typeface="Helvetica Neue" charset="0"/>
              </a:rPr>
              <a:t>Customised organisational education: tailored training packages designed to support ongoing staff development, including Train The Trainer options for long-term success. </a:t>
            </a:r>
          </a:p>
          <a:p>
            <a:pPr marL="459486" lvl="1" indent="-153162" defTabSz="612648">
              <a:spcBef>
                <a:spcPts val="335"/>
              </a:spcBef>
            </a:pPr>
            <a:r>
              <a:rPr lang="en-AU" sz="1800" dirty="0">
                <a:solidFill>
                  <a:srgbClr val="63666A"/>
                </a:solidFill>
                <a:latin typeface="Helvetica Neue" charset="0"/>
                <a:ea typeface="Helvetica Neue" charset="0"/>
                <a:cs typeface="Helvetica Neue" charset="0"/>
              </a:rPr>
              <a:t>Accredited training: our unique Graduate Certificate in Developmental Trauma </a:t>
            </a:r>
            <a:endParaRPr lang="en-AU" sz="3200" dirty="0"/>
          </a:p>
        </p:txBody>
      </p:sp>
      <p:sp>
        <p:nvSpPr>
          <p:cNvPr id="4" name="TextBox 3">
            <a:extLst>
              <a:ext uri="{FF2B5EF4-FFF2-40B4-BE49-F238E27FC236}">
                <a16:creationId xmlns:a16="http://schemas.microsoft.com/office/drawing/2014/main" id="{A00F3835-E212-FD4F-5219-3C4F32E7567A}"/>
              </a:ext>
            </a:extLst>
          </p:cNvPr>
          <p:cNvSpPr txBox="1"/>
          <p:nvPr/>
        </p:nvSpPr>
        <p:spPr>
          <a:xfrm>
            <a:off x="2913321" y="5641538"/>
            <a:ext cx="6007395" cy="664012"/>
          </a:xfrm>
          <a:prstGeom prst="roundRect">
            <a:avLst/>
          </a:prstGeom>
          <a:solidFill>
            <a:srgbClr val="F26829"/>
          </a:solidFill>
        </p:spPr>
        <p:txBody>
          <a:bodyPr wrap="square">
            <a:spAutoFit/>
          </a:bodyPr>
          <a:lstStyle/>
          <a:p>
            <a:pPr algn="ctr" defTabSz="612648">
              <a:spcAft>
                <a:spcPts val="600"/>
              </a:spcAft>
            </a:pPr>
            <a:r>
              <a:rPr lang="en-AU" sz="1400" kern="1200" dirty="0">
                <a:solidFill>
                  <a:schemeClr val="bg1"/>
                </a:solidFill>
                <a:latin typeface="Helvetica Neue"/>
                <a:ea typeface="+mn-ea"/>
                <a:cs typeface="+mn-cs"/>
              </a:rPr>
              <a:t>Access our latest offerings:</a:t>
            </a:r>
          </a:p>
          <a:p>
            <a:pPr algn="ctr" defTabSz="612648">
              <a:spcAft>
                <a:spcPts val="600"/>
              </a:spcAft>
            </a:pPr>
            <a:r>
              <a:rPr lang="en-AU" sz="1400" kern="1200" dirty="0">
                <a:solidFill>
                  <a:schemeClr val="bg1"/>
                </a:solidFill>
                <a:latin typeface="Helvetica Neue"/>
                <a:ea typeface="+mn-ea"/>
                <a:cs typeface="+mn-cs"/>
              </a:rPr>
              <a:t>https://professionals.childhood.org.au/training-development/</a:t>
            </a:r>
            <a:endParaRPr lang="en-AU" sz="2000" dirty="0">
              <a:solidFill>
                <a:schemeClr val="bg1"/>
              </a:solidFill>
              <a:latin typeface="Helvetica Neue"/>
            </a:endParaRPr>
          </a:p>
        </p:txBody>
      </p:sp>
    </p:spTree>
    <p:extLst>
      <p:ext uri="{BB962C8B-B14F-4D97-AF65-F5344CB8AC3E}">
        <p14:creationId xmlns:p14="http://schemas.microsoft.com/office/powerpoint/2010/main" val="363615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4D911F-047F-42E8-9A89-74AD0CD5AAE1}"/>
              </a:ext>
            </a:extLst>
          </p:cNvPr>
          <p:cNvPicPr>
            <a:picLocks noChangeAspect="1"/>
          </p:cNvPicPr>
          <p:nvPr/>
        </p:nvPicPr>
        <p:blipFill rotWithShape="1">
          <a:blip r:embed="rId2"/>
          <a:srcRect l="43366" t="66176" r="28898" b="8302"/>
          <a:stretch/>
        </p:blipFill>
        <p:spPr>
          <a:xfrm rot="5400000">
            <a:off x="-1571277" y="3965461"/>
            <a:ext cx="4191839" cy="2571433"/>
          </a:xfrm>
          <a:prstGeom prst="rect">
            <a:avLst/>
          </a:prstGeom>
        </p:spPr>
      </p:pic>
      <p:pic>
        <p:nvPicPr>
          <p:cNvPr id="6" name="Picture 5">
            <a:extLst>
              <a:ext uri="{FF2B5EF4-FFF2-40B4-BE49-F238E27FC236}">
                <a16:creationId xmlns:a16="http://schemas.microsoft.com/office/drawing/2014/main" id="{EE970F55-F615-4D5F-A175-19EA61C92BFB}"/>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sp>
        <p:nvSpPr>
          <p:cNvPr id="7" name="Title 1">
            <a:extLst>
              <a:ext uri="{FF2B5EF4-FFF2-40B4-BE49-F238E27FC236}">
                <a16:creationId xmlns:a16="http://schemas.microsoft.com/office/drawing/2014/main" id="{530A22D6-3926-3A92-A17C-C3D04EBCA0CA}"/>
              </a:ext>
            </a:extLst>
          </p:cNvPr>
          <p:cNvSpPr txBox="1">
            <a:spLocks/>
          </p:cNvSpPr>
          <p:nvPr/>
        </p:nvSpPr>
        <p:spPr>
          <a:xfrm>
            <a:off x="838200" y="461378"/>
            <a:ext cx="10515600" cy="1004594"/>
          </a:xfrm>
          <a:prstGeom prst="rect">
            <a:avLst/>
          </a:prstGeom>
          <a:solidFill>
            <a:srgbClr val="F26829"/>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FFFFFF"/>
                </a:solidFill>
                <a:latin typeface="HelveticaNeueLT Pro 55 Roman" panose="020B0604020202020204" pitchFamily="34" charset="0"/>
              </a:rPr>
              <a:t>Our Safeguarding Services</a:t>
            </a:r>
          </a:p>
        </p:txBody>
      </p:sp>
      <p:sp>
        <p:nvSpPr>
          <p:cNvPr id="8" name="TextBox 7">
            <a:extLst>
              <a:ext uri="{FF2B5EF4-FFF2-40B4-BE49-F238E27FC236}">
                <a16:creationId xmlns:a16="http://schemas.microsoft.com/office/drawing/2014/main" id="{7C6D7EB2-BACC-F6E2-937B-472F1C7727FA}"/>
              </a:ext>
            </a:extLst>
          </p:cNvPr>
          <p:cNvSpPr txBox="1"/>
          <p:nvPr/>
        </p:nvSpPr>
        <p:spPr>
          <a:xfrm>
            <a:off x="1944112" y="5576339"/>
            <a:ext cx="8629013" cy="578882"/>
          </a:xfrm>
          <a:prstGeom prst="roundRect">
            <a:avLst/>
          </a:prstGeom>
          <a:solidFill>
            <a:srgbClr val="F26829"/>
          </a:solidFill>
        </p:spPr>
        <p:txBody>
          <a:bodyPr wrap="square">
            <a:spAutoFit/>
          </a:bodyPr>
          <a:lstStyle/>
          <a:p>
            <a:pPr algn="ctr"/>
            <a:r>
              <a:rPr lang="en-AU" sz="1400" dirty="0">
                <a:solidFill>
                  <a:schemeClr val="bg1"/>
                </a:solidFill>
                <a:latin typeface="Helvetica Neue"/>
              </a:rPr>
              <a:t>Access our latest offerings:</a:t>
            </a:r>
          </a:p>
          <a:p>
            <a:pPr algn="ctr"/>
            <a:r>
              <a:rPr lang="en-AU" sz="1400" dirty="0">
                <a:solidFill>
                  <a:schemeClr val="bg1"/>
                </a:solidFill>
                <a:latin typeface="Helvetica Neue"/>
              </a:rPr>
              <a:t>https://professionals.childhood.org.au/safeguarding-children-services</a:t>
            </a:r>
            <a:endParaRPr lang="en-AU" sz="2000" dirty="0">
              <a:solidFill>
                <a:schemeClr val="bg1"/>
              </a:solidFill>
              <a:latin typeface="Helvetica Neue"/>
            </a:endParaRPr>
          </a:p>
        </p:txBody>
      </p:sp>
      <p:sp>
        <p:nvSpPr>
          <p:cNvPr id="9" name="Content Placeholder 2">
            <a:extLst>
              <a:ext uri="{FF2B5EF4-FFF2-40B4-BE49-F238E27FC236}">
                <a16:creationId xmlns:a16="http://schemas.microsoft.com/office/drawing/2014/main" id="{B7D63DF6-1E59-74B7-7D13-31D11429F311}"/>
              </a:ext>
            </a:extLst>
          </p:cNvPr>
          <p:cNvSpPr txBox="1">
            <a:spLocks/>
          </p:cNvSpPr>
          <p:nvPr/>
        </p:nvSpPr>
        <p:spPr>
          <a:xfrm>
            <a:off x="1004462" y="1700008"/>
            <a:ext cx="10798062" cy="240219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rgbClr val="63666A"/>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20000"/>
              </a:lnSpc>
              <a:spcBef>
                <a:spcPts val="200"/>
              </a:spcBef>
              <a:spcAft>
                <a:spcPts val="500"/>
              </a:spcAft>
            </a:pPr>
            <a:r>
              <a:rPr lang="en-US" sz="1800" dirty="0">
                <a:latin typeface="Helvetica Neue"/>
                <a:cs typeface="Arial" panose="020B0604020202020204" pitchFamily="34" charset="0"/>
              </a:rPr>
              <a:t>Over a decade, Safeguarding Services have partnered with over 300 </a:t>
            </a:r>
            <a:r>
              <a:rPr lang="en-US" sz="1800" dirty="0" err="1">
                <a:latin typeface="Helvetica Neue"/>
                <a:cs typeface="Arial" panose="020B0604020202020204" pitchFamily="34" charset="0"/>
              </a:rPr>
              <a:t>organisations</a:t>
            </a:r>
            <a:r>
              <a:rPr lang="en-US" sz="1800" dirty="0">
                <a:latin typeface="Helvetica Neue"/>
                <a:cs typeface="Arial" panose="020B0604020202020204" pitchFamily="34" charset="0"/>
              </a:rPr>
              <a:t> nationally and internationally to strengthen the capacity of institutions to keep children and young people safe. </a:t>
            </a:r>
          </a:p>
          <a:p>
            <a:pPr marL="342900" indent="-342900">
              <a:lnSpc>
                <a:spcPct val="120000"/>
              </a:lnSpc>
              <a:spcBef>
                <a:spcPts val="200"/>
              </a:spcBef>
              <a:spcAft>
                <a:spcPts val="500"/>
              </a:spcAft>
            </a:pPr>
            <a:r>
              <a:rPr lang="en-US" sz="1800" dirty="0">
                <a:latin typeface="Helvetica Neue"/>
                <a:cs typeface="Arial" panose="020B0604020202020204" pitchFamily="34" charset="0"/>
              </a:rPr>
              <a:t>We offer a suite of standard and </a:t>
            </a:r>
            <a:r>
              <a:rPr lang="en-US" sz="1800" dirty="0" err="1">
                <a:latin typeface="Helvetica Neue"/>
                <a:cs typeface="Arial" panose="020B0604020202020204" pitchFamily="34" charset="0"/>
              </a:rPr>
              <a:t>customised</a:t>
            </a:r>
            <a:r>
              <a:rPr lang="en-US" sz="1800" dirty="0">
                <a:latin typeface="Helvetica Neue"/>
                <a:cs typeface="Arial" panose="020B0604020202020204" pitchFamily="34" charset="0"/>
              </a:rPr>
              <a:t> solutions that meet national and state Child Safe Standards, aimed at creating </a:t>
            </a:r>
            <a:r>
              <a:rPr lang="en-US" sz="1800" dirty="0" err="1">
                <a:latin typeface="Helvetica Neue"/>
                <a:cs typeface="Arial" panose="020B0604020202020204" pitchFamily="34" charset="0"/>
              </a:rPr>
              <a:t>organisational</a:t>
            </a:r>
            <a:r>
              <a:rPr lang="en-US" sz="1800" dirty="0">
                <a:latin typeface="Helvetica Neue"/>
                <a:cs typeface="Arial" panose="020B0604020202020204" pitchFamily="34" charset="0"/>
              </a:rPr>
              <a:t> culture change.</a:t>
            </a:r>
          </a:p>
          <a:p>
            <a:pPr marL="342900" indent="-342900">
              <a:lnSpc>
                <a:spcPct val="120000"/>
              </a:lnSpc>
              <a:spcBef>
                <a:spcPts val="200"/>
              </a:spcBef>
              <a:spcAft>
                <a:spcPts val="500"/>
              </a:spcAft>
            </a:pPr>
            <a:r>
              <a:rPr lang="en-US" sz="1800" dirty="0">
                <a:latin typeface="Helvetica Neue"/>
                <a:cs typeface="Arial" panose="020B0604020202020204" pitchFamily="34" charset="0"/>
              </a:rPr>
              <a:t>We draw on best practice from the Foundation’s experience and our network of partners, and evidence, including our recent Safeguarding Evaluation by the Centre for Social Impact.</a:t>
            </a:r>
          </a:p>
        </p:txBody>
      </p:sp>
      <p:grpSp>
        <p:nvGrpSpPr>
          <p:cNvPr id="10" name="Group 9">
            <a:extLst>
              <a:ext uri="{FF2B5EF4-FFF2-40B4-BE49-F238E27FC236}">
                <a16:creationId xmlns:a16="http://schemas.microsoft.com/office/drawing/2014/main" id="{9521F8CD-799D-8119-F30D-BC79F9867341}"/>
              </a:ext>
            </a:extLst>
          </p:cNvPr>
          <p:cNvGrpSpPr/>
          <p:nvPr/>
        </p:nvGrpSpPr>
        <p:grpSpPr>
          <a:xfrm>
            <a:off x="1944112" y="4084832"/>
            <a:ext cx="2084816" cy="1343974"/>
            <a:chOff x="436870" y="327378"/>
            <a:chExt cx="1343974" cy="1343974"/>
          </a:xfrm>
          <a:solidFill>
            <a:srgbClr val="FDBB30"/>
          </a:solidFill>
        </p:grpSpPr>
        <p:sp>
          <p:nvSpPr>
            <p:cNvPr id="11" name="Rectangle: Rounded Corners 10">
              <a:extLst>
                <a:ext uri="{FF2B5EF4-FFF2-40B4-BE49-F238E27FC236}">
                  <a16:creationId xmlns:a16="http://schemas.microsoft.com/office/drawing/2014/main" id="{62995BBA-900C-E183-0E7C-A148A36E1E25}"/>
                </a:ext>
              </a:extLst>
            </p:cNvPr>
            <p:cNvSpPr/>
            <p:nvPr/>
          </p:nvSpPr>
          <p:spPr>
            <a:xfrm>
              <a:off x="436870" y="327378"/>
              <a:ext cx="1343974" cy="13439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2" name="Rectangle: Rounded Corners 4">
              <a:extLst>
                <a:ext uri="{FF2B5EF4-FFF2-40B4-BE49-F238E27FC236}">
                  <a16:creationId xmlns:a16="http://schemas.microsoft.com/office/drawing/2014/main" id="{B5BBB5C9-42B5-D602-538E-D8970603DDD7}"/>
                </a:ext>
              </a:extLst>
            </p:cNvPr>
            <p:cNvSpPr txBox="1"/>
            <p:nvPr/>
          </p:nvSpPr>
          <p:spPr>
            <a:xfrm>
              <a:off x="502477" y="392985"/>
              <a:ext cx="1212760" cy="1212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Helvetica Neue"/>
                </a:rPr>
                <a:t>Accreditation</a:t>
              </a:r>
            </a:p>
          </p:txBody>
        </p:sp>
      </p:grpSp>
      <p:grpSp>
        <p:nvGrpSpPr>
          <p:cNvPr id="13" name="Group 12">
            <a:extLst>
              <a:ext uri="{FF2B5EF4-FFF2-40B4-BE49-F238E27FC236}">
                <a16:creationId xmlns:a16="http://schemas.microsoft.com/office/drawing/2014/main" id="{AE2E824A-301C-E27F-933A-6F7A4B635B64}"/>
              </a:ext>
            </a:extLst>
          </p:cNvPr>
          <p:cNvGrpSpPr/>
          <p:nvPr/>
        </p:nvGrpSpPr>
        <p:grpSpPr>
          <a:xfrm>
            <a:off x="4130700" y="4084832"/>
            <a:ext cx="2084816" cy="1343974"/>
            <a:chOff x="1884227" y="327378"/>
            <a:chExt cx="1343974" cy="1343974"/>
          </a:xfrm>
          <a:solidFill>
            <a:srgbClr val="FDBB30"/>
          </a:solidFill>
        </p:grpSpPr>
        <p:sp>
          <p:nvSpPr>
            <p:cNvPr id="14" name="Rectangle: Rounded Corners 13">
              <a:extLst>
                <a:ext uri="{FF2B5EF4-FFF2-40B4-BE49-F238E27FC236}">
                  <a16:creationId xmlns:a16="http://schemas.microsoft.com/office/drawing/2014/main" id="{DBC8A600-309B-FBB1-6482-287BDFCD14B6}"/>
                </a:ext>
              </a:extLst>
            </p:cNvPr>
            <p:cNvSpPr/>
            <p:nvPr/>
          </p:nvSpPr>
          <p:spPr>
            <a:xfrm>
              <a:off x="1884227" y="327378"/>
              <a:ext cx="1343974" cy="13439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5" name="Rectangle: Rounded Corners 6">
              <a:extLst>
                <a:ext uri="{FF2B5EF4-FFF2-40B4-BE49-F238E27FC236}">
                  <a16:creationId xmlns:a16="http://schemas.microsoft.com/office/drawing/2014/main" id="{10937CE3-9049-3DA9-4984-55229F68A63D}"/>
                </a:ext>
              </a:extLst>
            </p:cNvPr>
            <p:cNvSpPr txBox="1"/>
            <p:nvPr/>
          </p:nvSpPr>
          <p:spPr>
            <a:xfrm>
              <a:off x="1949834" y="392985"/>
              <a:ext cx="1212760" cy="1212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Helvetica Neue"/>
                </a:rPr>
                <a:t>Certification</a:t>
              </a:r>
            </a:p>
          </p:txBody>
        </p:sp>
      </p:grpSp>
      <p:grpSp>
        <p:nvGrpSpPr>
          <p:cNvPr id="16" name="Group 15">
            <a:extLst>
              <a:ext uri="{FF2B5EF4-FFF2-40B4-BE49-F238E27FC236}">
                <a16:creationId xmlns:a16="http://schemas.microsoft.com/office/drawing/2014/main" id="{89EBB3EB-A514-83FD-DADD-A3828558A006}"/>
              </a:ext>
            </a:extLst>
          </p:cNvPr>
          <p:cNvGrpSpPr/>
          <p:nvPr/>
        </p:nvGrpSpPr>
        <p:grpSpPr>
          <a:xfrm>
            <a:off x="6301721" y="4084832"/>
            <a:ext cx="2084816" cy="1343974"/>
            <a:chOff x="436870" y="1774735"/>
            <a:chExt cx="1343974" cy="1343974"/>
          </a:xfrm>
          <a:solidFill>
            <a:srgbClr val="FDBB30"/>
          </a:solidFill>
        </p:grpSpPr>
        <p:sp>
          <p:nvSpPr>
            <p:cNvPr id="17" name="Rectangle: Rounded Corners 16">
              <a:extLst>
                <a:ext uri="{FF2B5EF4-FFF2-40B4-BE49-F238E27FC236}">
                  <a16:creationId xmlns:a16="http://schemas.microsoft.com/office/drawing/2014/main" id="{69D8FBE6-EE6F-4688-E999-30AA942E2398}"/>
                </a:ext>
              </a:extLst>
            </p:cNvPr>
            <p:cNvSpPr/>
            <p:nvPr/>
          </p:nvSpPr>
          <p:spPr>
            <a:xfrm>
              <a:off x="436870" y="1774735"/>
              <a:ext cx="1343974" cy="13439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18" name="Rectangle: Rounded Corners 8">
              <a:extLst>
                <a:ext uri="{FF2B5EF4-FFF2-40B4-BE49-F238E27FC236}">
                  <a16:creationId xmlns:a16="http://schemas.microsoft.com/office/drawing/2014/main" id="{0364DA61-55EF-C97C-7960-597D8F678521}"/>
                </a:ext>
              </a:extLst>
            </p:cNvPr>
            <p:cNvSpPr txBox="1"/>
            <p:nvPr/>
          </p:nvSpPr>
          <p:spPr>
            <a:xfrm>
              <a:off x="502477" y="1840342"/>
              <a:ext cx="1212760" cy="1212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Helvetica Neue"/>
                </a:rPr>
                <a:t>Training</a:t>
              </a:r>
            </a:p>
          </p:txBody>
        </p:sp>
      </p:grpSp>
      <p:grpSp>
        <p:nvGrpSpPr>
          <p:cNvPr id="19" name="Group 18">
            <a:extLst>
              <a:ext uri="{FF2B5EF4-FFF2-40B4-BE49-F238E27FC236}">
                <a16:creationId xmlns:a16="http://schemas.microsoft.com/office/drawing/2014/main" id="{B5789AF2-681A-3018-09F4-0DBF335828C0}"/>
              </a:ext>
            </a:extLst>
          </p:cNvPr>
          <p:cNvGrpSpPr/>
          <p:nvPr/>
        </p:nvGrpSpPr>
        <p:grpSpPr>
          <a:xfrm>
            <a:off x="8488309" y="4110367"/>
            <a:ext cx="2084816" cy="1343974"/>
            <a:chOff x="1884227" y="1774735"/>
            <a:chExt cx="1343974" cy="1343974"/>
          </a:xfrm>
          <a:solidFill>
            <a:srgbClr val="FDBB30"/>
          </a:solidFill>
        </p:grpSpPr>
        <p:sp>
          <p:nvSpPr>
            <p:cNvPr id="20" name="Rectangle: Rounded Corners 19">
              <a:extLst>
                <a:ext uri="{FF2B5EF4-FFF2-40B4-BE49-F238E27FC236}">
                  <a16:creationId xmlns:a16="http://schemas.microsoft.com/office/drawing/2014/main" id="{ED88355E-AF89-A0F4-DB64-7CB7F867C956}"/>
                </a:ext>
              </a:extLst>
            </p:cNvPr>
            <p:cNvSpPr/>
            <p:nvPr/>
          </p:nvSpPr>
          <p:spPr>
            <a:xfrm>
              <a:off x="1884227" y="1774735"/>
              <a:ext cx="1343974" cy="1343974"/>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AU"/>
            </a:p>
          </p:txBody>
        </p:sp>
        <p:sp>
          <p:nvSpPr>
            <p:cNvPr id="21" name="Rectangle: Rounded Corners 10">
              <a:extLst>
                <a:ext uri="{FF2B5EF4-FFF2-40B4-BE49-F238E27FC236}">
                  <a16:creationId xmlns:a16="http://schemas.microsoft.com/office/drawing/2014/main" id="{3FF117EC-4C8D-59BA-BF1B-6AC11F5A9242}"/>
                </a:ext>
              </a:extLst>
            </p:cNvPr>
            <p:cNvSpPr txBox="1"/>
            <p:nvPr/>
          </p:nvSpPr>
          <p:spPr>
            <a:xfrm>
              <a:off x="1949834" y="1840342"/>
              <a:ext cx="1212760" cy="12127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AU" sz="1400" kern="1200" dirty="0">
                  <a:latin typeface="Helvetica Neue"/>
                </a:rPr>
                <a:t>Bespoke Services</a:t>
              </a:r>
            </a:p>
          </p:txBody>
        </p:sp>
      </p:grpSp>
    </p:spTree>
    <p:extLst>
      <p:ext uri="{BB962C8B-B14F-4D97-AF65-F5344CB8AC3E}">
        <p14:creationId xmlns:p14="http://schemas.microsoft.com/office/powerpoint/2010/main" val="2947329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120FA-9AF5-4083-AA51-FFFDA7C8439D}"/>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pic>
        <p:nvPicPr>
          <p:cNvPr id="4" name="Picture 3">
            <a:extLst>
              <a:ext uri="{FF2B5EF4-FFF2-40B4-BE49-F238E27FC236}">
                <a16:creationId xmlns:a16="http://schemas.microsoft.com/office/drawing/2014/main" id="{EF40EEBA-89F4-4CD2-BF71-DF4486E2E4E6}"/>
              </a:ext>
            </a:extLst>
          </p:cNvPr>
          <p:cNvPicPr>
            <a:picLocks noChangeAspect="1"/>
          </p:cNvPicPr>
          <p:nvPr/>
        </p:nvPicPr>
        <p:blipFill rotWithShape="1">
          <a:blip r:embed="rId4"/>
          <a:srcRect l="70741" t="17222" r="17037" b="58442"/>
          <a:stretch/>
        </p:blipFill>
        <p:spPr>
          <a:xfrm>
            <a:off x="8710863" y="0"/>
            <a:ext cx="3481137" cy="4620869"/>
          </a:xfrm>
          <a:prstGeom prst="rect">
            <a:avLst/>
          </a:prstGeom>
        </p:spPr>
      </p:pic>
      <p:sp>
        <p:nvSpPr>
          <p:cNvPr id="5" name="Rectangle 4">
            <a:extLst>
              <a:ext uri="{FF2B5EF4-FFF2-40B4-BE49-F238E27FC236}">
                <a16:creationId xmlns:a16="http://schemas.microsoft.com/office/drawing/2014/main" id="{18F054B1-7926-46D3-A856-443DFE7D3685}"/>
              </a:ext>
            </a:extLst>
          </p:cNvPr>
          <p:cNvSpPr/>
          <p:nvPr/>
        </p:nvSpPr>
        <p:spPr>
          <a:xfrm>
            <a:off x="8406063" y="3769895"/>
            <a:ext cx="1315452" cy="110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9DAB40D-B147-4315-C0EB-CC55585A92F5}"/>
              </a:ext>
            </a:extLst>
          </p:cNvPr>
          <p:cNvSpPr txBox="1"/>
          <p:nvPr/>
        </p:nvSpPr>
        <p:spPr>
          <a:xfrm>
            <a:off x="1432733" y="3559553"/>
            <a:ext cx="8690226" cy="2122632"/>
          </a:xfrm>
          <a:prstGeom prst="rect">
            <a:avLst/>
          </a:prstGeom>
          <a:noFill/>
        </p:spPr>
        <p:txBody>
          <a:bodyPr wrap="square" rtlCol="0">
            <a:spAutoFit/>
          </a:bodyPr>
          <a:lstStyle/>
          <a:p>
            <a:pPr marL="0" indent="0">
              <a:lnSpc>
                <a:spcPct val="110000"/>
              </a:lnSpc>
              <a:spcBef>
                <a:spcPts val="0"/>
              </a:spcBef>
              <a:spcAft>
                <a:spcPts val="1000"/>
              </a:spcAft>
              <a:buNone/>
            </a:pPr>
            <a:r>
              <a:rPr lang="en-AU" sz="2400" dirty="0"/>
              <a:t>Our experience of safety is so intertwined with the physiological state of others with whom we relate. It is therefore a survival imperative that we are able identify people who are safe or who represent a threat to us.</a:t>
            </a:r>
          </a:p>
          <a:p>
            <a:endParaRPr lang="en-AU" dirty="0"/>
          </a:p>
        </p:txBody>
      </p:sp>
      <p:sp>
        <p:nvSpPr>
          <p:cNvPr id="6" name="Title 1">
            <a:extLst>
              <a:ext uri="{FF2B5EF4-FFF2-40B4-BE49-F238E27FC236}">
                <a16:creationId xmlns:a16="http://schemas.microsoft.com/office/drawing/2014/main" id="{4B8AE26B-C593-76EF-17F6-A91127F2EFC0}"/>
              </a:ext>
            </a:extLst>
          </p:cNvPr>
          <p:cNvSpPr txBox="1">
            <a:spLocks/>
          </p:cNvSpPr>
          <p:nvPr/>
        </p:nvSpPr>
        <p:spPr>
          <a:xfrm>
            <a:off x="511920" y="808039"/>
            <a:ext cx="11132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D8B00"/>
                </a:solidFill>
                <a:latin typeface="Helvetica Neue"/>
              </a:rPr>
              <a:t>Safety</a:t>
            </a:r>
          </a:p>
        </p:txBody>
      </p:sp>
    </p:spTree>
    <p:extLst>
      <p:ext uri="{BB962C8B-B14F-4D97-AF65-F5344CB8AC3E}">
        <p14:creationId xmlns:p14="http://schemas.microsoft.com/office/powerpoint/2010/main" val="860135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29CA8E-B118-4081-B59E-2C152E820656}"/>
              </a:ext>
            </a:extLst>
          </p:cNvPr>
          <p:cNvPicPr>
            <a:picLocks noChangeAspect="1"/>
          </p:cNvPicPr>
          <p:nvPr/>
        </p:nvPicPr>
        <p:blipFill rotWithShape="1">
          <a:blip r:embed="rId2"/>
          <a:srcRect l="32130" t="77222" r="17407" b="8333"/>
          <a:stretch/>
        </p:blipFill>
        <p:spPr>
          <a:xfrm>
            <a:off x="3525877" y="5213059"/>
            <a:ext cx="8620125" cy="1644941"/>
          </a:xfrm>
          <a:prstGeom prst="rect">
            <a:avLst/>
          </a:prstGeom>
        </p:spPr>
      </p:pic>
      <p:sp>
        <p:nvSpPr>
          <p:cNvPr id="4" name="Rectangle 3">
            <a:extLst>
              <a:ext uri="{FF2B5EF4-FFF2-40B4-BE49-F238E27FC236}">
                <a16:creationId xmlns:a16="http://schemas.microsoft.com/office/drawing/2014/main" id="{6BBD45F5-11D7-4CAE-8554-D283B9FD8ACE}"/>
              </a:ext>
            </a:extLst>
          </p:cNvPr>
          <p:cNvSpPr/>
          <p:nvPr/>
        </p:nvSpPr>
        <p:spPr>
          <a:xfrm>
            <a:off x="7677150" y="4638675"/>
            <a:ext cx="3152775" cy="1095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F6650259-1AAC-4CD3-AF0B-B485D61457D2}"/>
              </a:ext>
            </a:extLst>
          </p:cNvPr>
          <p:cNvSpPr/>
          <p:nvPr/>
        </p:nvSpPr>
        <p:spPr>
          <a:xfrm>
            <a:off x="4086226" y="5186362"/>
            <a:ext cx="428625" cy="606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D8D44791-7661-4CC7-8DB2-086C91A51289}"/>
              </a:ext>
            </a:extLst>
          </p:cNvPr>
          <p:cNvPicPr>
            <a:picLocks noChangeAspect="1"/>
          </p:cNvPicPr>
          <p:nvPr/>
        </p:nvPicPr>
        <p:blipFill rotWithShape="1">
          <a:blip r:embed="rId2"/>
          <a:srcRect l="71329" t="81965" r="17407" b="8333"/>
          <a:stretch/>
        </p:blipFill>
        <p:spPr>
          <a:xfrm>
            <a:off x="10267950" y="5753100"/>
            <a:ext cx="1924050" cy="1104900"/>
          </a:xfrm>
          <a:prstGeom prst="rect">
            <a:avLst/>
          </a:prstGeom>
        </p:spPr>
      </p:pic>
      <p:sp>
        <p:nvSpPr>
          <p:cNvPr id="8" name="Title 1">
            <a:extLst>
              <a:ext uri="{FF2B5EF4-FFF2-40B4-BE49-F238E27FC236}">
                <a16:creationId xmlns:a16="http://schemas.microsoft.com/office/drawing/2014/main" id="{F8792E70-B65D-1799-C597-DDF9E1251232}"/>
              </a:ext>
            </a:extLst>
          </p:cNvPr>
          <p:cNvSpPr txBox="1">
            <a:spLocks/>
          </p:cNvSpPr>
          <p:nvPr/>
        </p:nvSpPr>
        <p:spPr>
          <a:xfrm>
            <a:off x="380999" y="473314"/>
            <a:ext cx="10515600" cy="925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ED8B00"/>
                </a:solidFill>
                <a:latin typeface="Helvetica Neue"/>
              </a:rPr>
              <a:t>Relational Safety </a:t>
            </a:r>
          </a:p>
        </p:txBody>
      </p:sp>
      <p:pic>
        <p:nvPicPr>
          <p:cNvPr id="1026" name="Graphic 13">
            <a:extLst>
              <a:ext uri="{FF2B5EF4-FFF2-40B4-BE49-F238E27FC236}">
                <a16:creationId xmlns:a16="http://schemas.microsoft.com/office/drawing/2014/main" id="{8E0FED38-590D-527A-F3D6-1416558C44F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727" b="23776"/>
          <a:stretch/>
        </p:blipFill>
        <p:spPr bwMode="auto">
          <a:xfrm>
            <a:off x="591140" y="1259297"/>
            <a:ext cx="10638835" cy="3803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146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351422-6130-433C-B529-CB8EF4C28409}"/>
              </a:ext>
            </a:extLst>
          </p:cNvPr>
          <p:cNvPicPr>
            <a:picLocks noChangeAspect="1"/>
          </p:cNvPicPr>
          <p:nvPr/>
        </p:nvPicPr>
        <p:blipFill rotWithShape="1">
          <a:blip r:embed="rId3"/>
          <a:srcRect l="71329" t="81965" r="17407" b="8333"/>
          <a:stretch/>
        </p:blipFill>
        <p:spPr>
          <a:xfrm>
            <a:off x="97426" y="5753100"/>
            <a:ext cx="1924050" cy="1104900"/>
          </a:xfrm>
          <a:prstGeom prst="rect">
            <a:avLst/>
          </a:prstGeom>
        </p:spPr>
      </p:pic>
      <p:sp>
        <p:nvSpPr>
          <p:cNvPr id="6" name="Title 1">
            <a:extLst>
              <a:ext uri="{FF2B5EF4-FFF2-40B4-BE49-F238E27FC236}">
                <a16:creationId xmlns:a16="http://schemas.microsoft.com/office/drawing/2014/main" id="{DF996F06-A4AB-4B59-88A9-C87B3FED1B64}"/>
              </a:ext>
            </a:extLst>
          </p:cNvPr>
          <p:cNvSpPr txBox="1">
            <a:spLocks/>
          </p:cNvSpPr>
          <p:nvPr/>
        </p:nvSpPr>
        <p:spPr>
          <a:xfrm>
            <a:off x="765402" y="2520678"/>
            <a:ext cx="4063076" cy="34006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D8B00"/>
                </a:solidFill>
                <a:latin typeface="Helvetica Neue"/>
              </a:rPr>
              <a:t>The ability to engage and learn requires Safety.</a:t>
            </a:r>
          </a:p>
        </p:txBody>
      </p:sp>
      <p:pic>
        <p:nvPicPr>
          <p:cNvPr id="2" name="Picture 1" descr="Diagram&#10;&#10;Description automatically generated">
            <a:extLst>
              <a:ext uri="{FF2B5EF4-FFF2-40B4-BE49-F238E27FC236}">
                <a16:creationId xmlns:a16="http://schemas.microsoft.com/office/drawing/2014/main" id="{56D68B01-63AB-57E1-665F-16D829EBF078}"/>
              </a:ext>
            </a:extLst>
          </p:cNvPr>
          <p:cNvPicPr>
            <a:picLocks noChangeAspect="1"/>
          </p:cNvPicPr>
          <p:nvPr/>
        </p:nvPicPr>
        <p:blipFill>
          <a:blip r:embed="rId4"/>
          <a:stretch>
            <a:fillRect/>
          </a:stretch>
        </p:blipFill>
        <p:spPr>
          <a:xfrm>
            <a:off x="4828478" y="83192"/>
            <a:ext cx="6940938" cy="6691615"/>
          </a:xfrm>
          <a:prstGeom prst="rect">
            <a:avLst/>
          </a:prstGeom>
        </p:spPr>
      </p:pic>
    </p:spTree>
    <p:extLst>
      <p:ext uri="{BB962C8B-B14F-4D97-AF65-F5344CB8AC3E}">
        <p14:creationId xmlns:p14="http://schemas.microsoft.com/office/powerpoint/2010/main" val="3626153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0120FA-9AF5-4083-AA51-FFFDA7C8439D}"/>
              </a:ext>
            </a:extLst>
          </p:cNvPr>
          <p:cNvPicPr>
            <a:picLocks noChangeAspect="1"/>
          </p:cNvPicPr>
          <p:nvPr/>
        </p:nvPicPr>
        <p:blipFill rotWithShape="1">
          <a:blip r:embed="rId3"/>
          <a:srcRect l="71329" t="81965" r="17407" b="8333"/>
          <a:stretch/>
        </p:blipFill>
        <p:spPr>
          <a:xfrm>
            <a:off x="10267950" y="5753100"/>
            <a:ext cx="1924050" cy="1104900"/>
          </a:xfrm>
          <a:prstGeom prst="rect">
            <a:avLst/>
          </a:prstGeom>
        </p:spPr>
      </p:pic>
      <p:pic>
        <p:nvPicPr>
          <p:cNvPr id="4" name="Picture 3">
            <a:extLst>
              <a:ext uri="{FF2B5EF4-FFF2-40B4-BE49-F238E27FC236}">
                <a16:creationId xmlns:a16="http://schemas.microsoft.com/office/drawing/2014/main" id="{EF40EEBA-89F4-4CD2-BF71-DF4486E2E4E6}"/>
              </a:ext>
            </a:extLst>
          </p:cNvPr>
          <p:cNvPicPr>
            <a:picLocks noChangeAspect="1"/>
          </p:cNvPicPr>
          <p:nvPr/>
        </p:nvPicPr>
        <p:blipFill rotWithShape="1">
          <a:blip r:embed="rId4"/>
          <a:srcRect l="70741" t="17222" r="17037" b="58442"/>
          <a:stretch/>
        </p:blipFill>
        <p:spPr>
          <a:xfrm>
            <a:off x="8710863" y="0"/>
            <a:ext cx="3481137" cy="4620869"/>
          </a:xfrm>
          <a:prstGeom prst="rect">
            <a:avLst/>
          </a:prstGeom>
        </p:spPr>
      </p:pic>
      <p:sp>
        <p:nvSpPr>
          <p:cNvPr id="5" name="Rectangle 4">
            <a:extLst>
              <a:ext uri="{FF2B5EF4-FFF2-40B4-BE49-F238E27FC236}">
                <a16:creationId xmlns:a16="http://schemas.microsoft.com/office/drawing/2014/main" id="{18F054B1-7926-46D3-A856-443DFE7D3685}"/>
              </a:ext>
            </a:extLst>
          </p:cNvPr>
          <p:cNvSpPr/>
          <p:nvPr/>
        </p:nvSpPr>
        <p:spPr>
          <a:xfrm>
            <a:off x="8406063" y="3769895"/>
            <a:ext cx="1315452" cy="1104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59DAB40D-B147-4315-C0EB-CC55585A92F5}"/>
              </a:ext>
            </a:extLst>
          </p:cNvPr>
          <p:cNvSpPr txBox="1"/>
          <p:nvPr/>
        </p:nvSpPr>
        <p:spPr>
          <a:xfrm>
            <a:off x="373563" y="2021711"/>
            <a:ext cx="8690226" cy="4388894"/>
          </a:xfrm>
          <a:prstGeom prst="rect">
            <a:avLst/>
          </a:prstGeom>
          <a:noFill/>
        </p:spPr>
        <p:txBody>
          <a:bodyPr wrap="square" rtlCol="0">
            <a:spAutoFit/>
          </a:bodyPr>
          <a:lstStyle/>
          <a:p>
            <a:pPr marL="0" indent="0">
              <a:lnSpc>
                <a:spcPct val="110000"/>
              </a:lnSpc>
              <a:spcBef>
                <a:spcPts val="0"/>
              </a:spcBef>
              <a:spcAft>
                <a:spcPts val="1000"/>
              </a:spcAft>
              <a:buNone/>
            </a:pPr>
            <a:r>
              <a:rPr lang="en-AU" sz="2400" dirty="0"/>
              <a:t>Regulation refers to the process your brain goes through to determine whether you are safe or not and then it’s ability to adjust how calm or alert you are.</a:t>
            </a:r>
          </a:p>
          <a:p>
            <a:pPr marL="0" indent="0">
              <a:lnSpc>
                <a:spcPct val="110000"/>
              </a:lnSpc>
              <a:spcBef>
                <a:spcPts val="0"/>
              </a:spcBef>
              <a:spcAft>
                <a:spcPts val="1000"/>
              </a:spcAft>
              <a:buNone/>
            </a:pPr>
            <a:r>
              <a:rPr lang="en-AU" sz="2400" dirty="0"/>
              <a:t>If we consider domains of regulation these could include:</a:t>
            </a:r>
          </a:p>
          <a:p>
            <a:pPr marL="2171700" lvl="4" indent="-342900">
              <a:lnSpc>
                <a:spcPct val="110000"/>
              </a:lnSpc>
              <a:spcAft>
                <a:spcPts val="1000"/>
              </a:spcAft>
              <a:buFont typeface="Arial" panose="020B0604020202020204" pitchFamily="34" charset="0"/>
              <a:buChar char="•"/>
            </a:pPr>
            <a:r>
              <a:rPr lang="en-AU" sz="2400" dirty="0"/>
              <a:t>Physiological</a:t>
            </a:r>
          </a:p>
          <a:p>
            <a:pPr marL="2171700" lvl="4" indent="-342900">
              <a:lnSpc>
                <a:spcPct val="110000"/>
              </a:lnSpc>
              <a:spcAft>
                <a:spcPts val="1000"/>
              </a:spcAft>
              <a:buFont typeface="Arial" panose="020B0604020202020204" pitchFamily="34" charset="0"/>
              <a:buChar char="•"/>
            </a:pPr>
            <a:r>
              <a:rPr lang="en-AU" sz="2400" dirty="0"/>
              <a:t>Emotional</a:t>
            </a:r>
          </a:p>
          <a:p>
            <a:pPr marL="2171700" lvl="4" indent="-342900">
              <a:lnSpc>
                <a:spcPct val="110000"/>
              </a:lnSpc>
              <a:spcAft>
                <a:spcPts val="1000"/>
              </a:spcAft>
              <a:buFont typeface="Arial" panose="020B0604020202020204" pitchFamily="34" charset="0"/>
              <a:buChar char="•"/>
            </a:pPr>
            <a:r>
              <a:rPr lang="en-AU" sz="2400" dirty="0"/>
              <a:t>Relational</a:t>
            </a:r>
          </a:p>
          <a:p>
            <a:pPr marL="2171700" lvl="4" indent="-342900">
              <a:lnSpc>
                <a:spcPct val="110000"/>
              </a:lnSpc>
              <a:spcAft>
                <a:spcPts val="1000"/>
              </a:spcAft>
              <a:buFont typeface="Arial" panose="020B0604020202020204" pitchFamily="34" charset="0"/>
              <a:buChar char="•"/>
            </a:pPr>
            <a:r>
              <a:rPr lang="en-AU" sz="2400" dirty="0"/>
              <a:t>Cognitive</a:t>
            </a:r>
          </a:p>
          <a:p>
            <a:endParaRPr lang="en-AU" dirty="0"/>
          </a:p>
        </p:txBody>
      </p:sp>
      <p:sp>
        <p:nvSpPr>
          <p:cNvPr id="6" name="Title 1">
            <a:extLst>
              <a:ext uri="{FF2B5EF4-FFF2-40B4-BE49-F238E27FC236}">
                <a16:creationId xmlns:a16="http://schemas.microsoft.com/office/drawing/2014/main" id="{4B8AE26B-C593-76EF-17F6-A91127F2EFC0}"/>
              </a:ext>
            </a:extLst>
          </p:cNvPr>
          <p:cNvSpPr txBox="1">
            <a:spLocks/>
          </p:cNvSpPr>
          <p:nvPr/>
        </p:nvSpPr>
        <p:spPr>
          <a:xfrm>
            <a:off x="511920" y="808039"/>
            <a:ext cx="11132358"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ED8B00"/>
                </a:solidFill>
                <a:latin typeface="Helvetica Neue"/>
              </a:rPr>
              <a:t>What is Regulation?</a:t>
            </a:r>
          </a:p>
        </p:txBody>
      </p:sp>
    </p:spTree>
    <p:extLst>
      <p:ext uri="{BB962C8B-B14F-4D97-AF65-F5344CB8AC3E}">
        <p14:creationId xmlns:p14="http://schemas.microsoft.com/office/powerpoint/2010/main" val="41475267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 ACF Orange Training Template" id="{81AD0484-02CE-4922-8569-F2A1E3A557BE}" vid="{DCE51EA7-DBB1-490E-B9B1-920ED71C9A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05C98DCB372640B22A97EE71CD4AE4" ma:contentTypeVersion="21" ma:contentTypeDescription="Create a new document." ma:contentTypeScope="" ma:versionID="0fe858f7fe3a2b7427f4d9d6f5ad88be">
  <xsd:schema xmlns:xsd="http://www.w3.org/2001/XMLSchema" xmlns:xs="http://www.w3.org/2001/XMLSchema" xmlns:p="http://schemas.microsoft.com/office/2006/metadata/properties" xmlns:ns2="fc1daf2a-eda1-43a6-951a-875fa6b812ca" xmlns:ns3="2f047896-8028-4a0f-ad28-9ad7f953f067" targetNamespace="http://schemas.microsoft.com/office/2006/metadata/properties" ma:root="true" ma:fieldsID="bb80e996143fdfe0f841ddda37c03812" ns2:_="" ns3:_="">
    <xsd:import namespace="fc1daf2a-eda1-43a6-951a-875fa6b812ca"/>
    <xsd:import namespace="2f047896-8028-4a0f-ad28-9ad7f953f06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DocumentsIncluded" minOccurs="0"/>
                <xsd:element ref="ns2:lcf76f155ced4ddcb4097134ff3c332f" minOccurs="0"/>
                <xsd:element ref="ns3:TaxCatchAll" minOccurs="0"/>
                <xsd:element ref="ns2:MediaServiceObjectDetectorVersions" minOccurs="0"/>
                <xsd:element ref="ns2:Comment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1daf2a-eda1-43a6-951a-875fa6b812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DocumentsIncluded" ma:index="20" nillable="true" ma:displayName="Documents Included" ma:description="No of examples included" ma:format="Dropdown" ma:internalName="DocumentsIncluded" ma:percentage="FALSE">
      <xsd:simpleType>
        <xsd:restriction base="dms:Number"/>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042db4f-6376-4477-ba7f-168c6b9fdd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omments" ma:index="25" nillable="true" ma:displayName="Comments " ma:format="Dropdown" ma:internalName="Comment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047896-8028-4a0f-ad28-9ad7f953f0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225e6d-eb77-4ad7-8c7a-f7f46168e05d}" ma:internalName="TaxCatchAll" ma:showField="CatchAllData" ma:web="2f047896-8028-4a0f-ad28-9ad7f953f06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f047896-8028-4a0f-ad28-9ad7f953f067" xsi:nil="true"/>
    <lcf76f155ced4ddcb4097134ff3c332f xmlns="fc1daf2a-eda1-43a6-951a-875fa6b812ca">
      <Terms xmlns="http://schemas.microsoft.com/office/infopath/2007/PartnerControls"/>
    </lcf76f155ced4ddcb4097134ff3c332f>
    <DocumentsIncluded xmlns="fc1daf2a-eda1-43a6-951a-875fa6b812ca" xsi:nil="true"/>
    <Comments xmlns="fc1daf2a-eda1-43a6-951a-875fa6b812ca" xsi:nil="true"/>
    <SharedWithUsers xmlns="2f047896-8028-4a0f-ad28-9ad7f953f067">
      <UserInfo>
        <DisplayName>Angela Weller</DisplayName>
        <AccountId>147</AccountId>
        <AccountType/>
      </UserInfo>
      <UserInfo>
        <DisplayName>Jennifer Knoll</DisplayName>
        <AccountId>86</AccountId>
        <AccountType/>
      </UserInfo>
    </SharedWithUsers>
  </documentManagement>
</p:properties>
</file>

<file path=customXml/itemProps1.xml><?xml version="1.0" encoding="utf-8"?>
<ds:datastoreItem xmlns:ds="http://schemas.openxmlformats.org/officeDocument/2006/customXml" ds:itemID="{79D0D31F-EEFA-4B26-BE75-00C8633F8659}">
  <ds:schemaRefs>
    <ds:schemaRef ds:uri="http://schemas.microsoft.com/sharepoint/v3/contenttype/forms"/>
  </ds:schemaRefs>
</ds:datastoreItem>
</file>

<file path=customXml/itemProps2.xml><?xml version="1.0" encoding="utf-8"?>
<ds:datastoreItem xmlns:ds="http://schemas.openxmlformats.org/officeDocument/2006/customXml" ds:itemID="{EC710A75-C1FA-4935-BD62-E196254CE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1daf2a-eda1-43a6-951a-875fa6b812ca"/>
    <ds:schemaRef ds:uri="2f047896-8028-4a0f-ad28-9ad7f953f0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C1D5B5-26E6-4FDA-8515-9C2B2C3561F6}">
  <ds:schemaRefs>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fc1daf2a-eda1-43a6-951a-875fa6b812ca"/>
    <ds:schemaRef ds:uri="http://purl.org/dc/elements/1.1/"/>
    <ds:schemaRef ds:uri="http://schemas.microsoft.com/office/2006/documentManagement/types"/>
    <ds:schemaRef ds:uri="http://schemas.microsoft.com/office/infopath/2007/PartnerControls"/>
    <ds:schemaRef ds:uri="2f047896-8028-4a0f-ad28-9ad7f953f067"/>
  </ds:schemaRefs>
</ds:datastoreItem>
</file>

<file path=docProps/app.xml><?xml version="1.0" encoding="utf-8"?>
<Properties xmlns="http://schemas.openxmlformats.org/officeDocument/2006/extended-properties" xmlns:vt="http://schemas.openxmlformats.org/officeDocument/2006/docPropsVTypes">
  <Template>Simple ACF Orange Training Template</Template>
  <TotalTime>1415</TotalTime>
  <Words>2421</Words>
  <Application>Microsoft Office PowerPoint</Application>
  <PresentationFormat>Widescreen</PresentationFormat>
  <Paragraphs>200</Paragraphs>
  <Slides>18</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Aptos</vt:lpstr>
      <vt:lpstr>Arial</vt:lpstr>
      <vt:lpstr>Calibri</vt:lpstr>
      <vt:lpstr>Calibri Light</vt:lpstr>
      <vt:lpstr>Helvetica</vt:lpstr>
      <vt:lpstr>Helvetica Neue</vt:lpstr>
      <vt:lpstr>HelveticaNeueLT Pro 45 Lt</vt:lpstr>
      <vt:lpstr>HelveticaNeueLT Pro 55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Dysregulation?</vt:lpstr>
      <vt:lpstr>Creating Understanding</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Knoll</dc:creator>
  <cp:lastModifiedBy>Jennifer Knoll</cp:lastModifiedBy>
  <cp:revision>4</cp:revision>
  <dcterms:created xsi:type="dcterms:W3CDTF">2024-01-11T02:52:58Z</dcterms:created>
  <dcterms:modified xsi:type="dcterms:W3CDTF">2024-01-14T23:00:55Z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0x0101004D05C98DCB372640B22A97EE71CD4AE4</vt:lpwstr>
  </property>
  <property fmtid="{D5CDD505-2E9C-101B-9397-08002B2CF9AE}" pid="3" name="MediaServiceImageTags">
    <vt:lpwstr/>
  </property>
</Properties>
</file>